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Georgia" panose="02040502050405020303" pitchFamily="18" charset="0"/>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Permanent Marker" panose="020B0604020202020204" charset="0"/>
      <p:regular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bac86b2deb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bac86b2de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bac86b2deb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bac86b2deb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bac86b2deb_0_2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bac86b2de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bac86b2deb_0_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bac86b2deb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bc8f3a659d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bc8f3a659d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bc8f3a659d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bc8f3a659d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c8f3a659d_0_2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c8f3a659d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bc8f3a659d_0_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bc8f3a659d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bc8f3a659d_0_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bc8f3a659d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bc8f3a659d_0_2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bc8f3a659d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d19bbee5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d19bbee5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bc8f3a659d_0_2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bc8f3a659d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bc8f3a659d_0_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bc8f3a659d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bc8f3a659d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bc8f3a659d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bc8f3a659d_0_3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bc8f3a659d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bac86b2deb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bac86b2deb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ac86b2deb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ac86b2deb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ac86b2deb_0_2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bac86b2deb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bac86b2deb_0_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bac86b2deb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bac86b2deb_0_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bac86b2deb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bac86b2de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bac86b2de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bac86b2deb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bac86b2de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rgbClr val="F4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12700" y="1542025"/>
            <a:ext cx="8118600" cy="2081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solidFill>
                  <a:srgbClr val="980000"/>
                </a:solidFill>
                <a:latin typeface="Georgia"/>
                <a:ea typeface="Georgia"/>
                <a:cs typeface="Georgia"/>
                <a:sym typeface="Georgia"/>
              </a:rPr>
              <a:t>The Five Wishes of Mr. Murray Mcbride</a:t>
            </a:r>
            <a:endParaRPr>
              <a:solidFill>
                <a:srgbClr val="980000"/>
              </a:solidFill>
              <a:latin typeface="Georgia"/>
              <a:ea typeface="Georgia"/>
              <a:cs typeface="Georgia"/>
              <a:sym typeface="Georgia"/>
            </a:endParaRPr>
          </a:p>
          <a:p>
            <a:pPr marL="0" lvl="0" indent="0" algn="l" rtl="0">
              <a:spcBef>
                <a:spcPts val="0"/>
              </a:spcBef>
              <a:spcAft>
                <a:spcPts val="0"/>
              </a:spcAft>
              <a:buNone/>
            </a:pPr>
            <a:r>
              <a:rPr lang="en">
                <a:solidFill>
                  <a:srgbClr val="980000"/>
                </a:solidFill>
                <a:latin typeface="Georgia"/>
                <a:ea typeface="Georgia"/>
                <a:cs typeface="Georgia"/>
                <a:sym typeface="Georgia"/>
              </a:rPr>
              <a:t>Chapter 6-8 Discussion</a:t>
            </a:r>
            <a:endParaRPr>
              <a:solidFill>
                <a:srgbClr val="980000"/>
              </a:solidFill>
              <a:latin typeface="Georgia"/>
              <a:ea typeface="Georgia"/>
              <a:cs typeface="Georgia"/>
              <a:sym typeface="Georgia"/>
            </a:endParaRPr>
          </a:p>
        </p:txBody>
      </p:sp>
      <p:sp>
        <p:nvSpPr>
          <p:cNvPr id="86" name="Google Shape;86;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980000"/>
                </a:solidFill>
              </a:rPr>
              <a:t>Discussion Question #4</a:t>
            </a:r>
            <a:endParaRPr>
              <a:solidFill>
                <a:srgbClr val="980000"/>
              </a:solidFill>
            </a:endParaRPr>
          </a:p>
        </p:txBody>
      </p:sp>
      <p:sp>
        <p:nvSpPr>
          <p:cNvPr id="150" name="Google Shape;150;p2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Georgia"/>
              <a:buAutoNum type="alphaUcPeriod"/>
            </a:pPr>
            <a:r>
              <a:rPr lang="en">
                <a:latin typeface="Georgia"/>
                <a:ea typeface="Georgia"/>
                <a:cs typeface="Georgia"/>
                <a:sym typeface="Georgia"/>
              </a:rPr>
              <a:t>When Jason tells Mr. McBride that kissing Mindy Applegate is “the most impossible thing in the world” (pg. 51), Mr. McBride tells him “It might not be as impossible as you think” (pg. 51). What are your predictions for how Murray might be able to help him? Do you think it is possible for a 10 year old boy and 100 year old man to carry out this plan?</a:t>
            </a:r>
            <a:endParaRPr>
              <a:latin typeface="Georgia"/>
              <a:ea typeface="Georgia"/>
              <a:cs typeface="Georgia"/>
              <a:sym typeface="Georgia"/>
            </a:endParaRPr>
          </a:p>
          <a:p>
            <a:pPr marL="457200" lvl="0" indent="-342900" algn="l" rtl="0">
              <a:spcBef>
                <a:spcPts val="0"/>
              </a:spcBef>
              <a:spcAft>
                <a:spcPts val="0"/>
              </a:spcAft>
              <a:buSzPts val="1800"/>
              <a:buFont typeface="Georgia"/>
              <a:buAutoNum type="alphaUcPeriod"/>
            </a:pPr>
            <a:r>
              <a:rPr lang="en">
                <a:latin typeface="Georgia"/>
                <a:ea typeface="Georgia"/>
                <a:cs typeface="Georgia"/>
                <a:sym typeface="Georgia"/>
              </a:rPr>
              <a:t>Make a prediction! Will Jason and Murray find a plan for Jason to eventually kiss Mindy Applegate on the lips? If yes, how do you think they will be successful? If no, what might stop them?</a:t>
            </a:r>
            <a:endParaRPr>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 </a:t>
            </a:r>
            <a:r>
              <a:rPr lang="en" sz="2777" b="1">
                <a:solidFill>
                  <a:srgbClr val="980000"/>
                </a:solidFill>
                <a:latin typeface="Georgia"/>
                <a:ea typeface="Georgia"/>
                <a:cs typeface="Georgia"/>
                <a:sym typeface="Georgia"/>
              </a:rPr>
              <a:t>Valentine’s Day</a:t>
            </a:r>
            <a:endParaRPr sz="2777" b="1">
              <a:solidFill>
                <a:srgbClr val="980000"/>
              </a:solidFill>
              <a:latin typeface="Georgia"/>
              <a:ea typeface="Georgia"/>
              <a:cs typeface="Georgia"/>
              <a:sym typeface="Georgia"/>
            </a:endParaRPr>
          </a:p>
          <a:p>
            <a:pPr marL="0" lvl="0" indent="0" algn="ctr" rtl="0">
              <a:spcBef>
                <a:spcPts val="0"/>
              </a:spcBef>
              <a:spcAft>
                <a:spcPts val="0"/>
              </a:spcAft>
              <a:buNone/>
            </a:pPr>
            <a:r>
              <a:rPr lang="en" sz="2111">
                <a:latin typeface="Georgia"/>
                <a:ea typeface="Georgia"/>
                <a:cs typeface="Georgia"/>
                <a:sym typeface="Georgia"/>
              </a:rPr>
              <a:t>What are your thoughts?</a:t>
            </a:r>
            <a:endParaRPr sz="2111" b="1">
              <a:solidFill>
                <a:srgbClr val="980000"/>
              </a:solidFill>
              <a:latin typeface="Georgia"/>
              <a:ea typeface="Georgia"/>
              <a:cs typeface="Georgia"/>
              <a:sym typeface="Georgia"/>
            </a:endParaRPr>
          </a:p>
        </p:txBody>
      </p:sp>
      <p:sp>
        <p:nvSpPr>
          <p:cNvPr id="156" name="Google Shape;156;p2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Valentine’s day is this weekend. What are your thoughts?  Have you always seen the holiday in this light? Do you do anything for Valentine’s day?</a:t>
            </a:r>
            <a:endParaRPr/>
          </a:p>
          <a:p>
            <a:pPr marL="0" lvl="0" indent="0" algn="l" rtl="0">
              <a:spcBef>
                <a:spcPts val="1200"/>
              </a:spcBef>
              <a:spcAft>
                <a:spcPts val="1200"/>
              </a:spcAft>
              <a:buNone/>
            </a:pPr>
            <a:endParaRPr/>
          </a:p>
        </p:txBody>
      </p:sp>
      <p:pic>
        <p:nvPicPr>
          <p:cNvPr id="157" name="Google Shape;157;p23"/>
          <p:cNvPicPr preferRelativeResize="0"/>
          <p:nvPr/>
        </p:nvPicPr>
        <p:blipFill>
          <a:blip r:embed="rId3">
            <a:alphaModFix/>
          </a:blip>
          <a:stretch>
            <a:fillRect/>
          </a:stretch>
        </p:blipFill>
        <p:spPr>
          <a:xfrm>
            <a:off x="366213" y="1987613"/>
            <a:ext cx="2657475" cy="1724025"/>
          </a:xfrm>
          <a:prstGeom prst="rect">
            <a:avLst/>
          </a:prstGeom>
          <a:noFill/>
          <a:ln>
            <a:noFill/>
          </a:ln>
        </p:spPr>
      </p:pic>
      <p:pic>
        <p:nvPicPr>
          <p:cNvPr id="158" name="Google Shape;158;p23"/>
          <p:cNvPicPr preferRelativeResize="0"/>
          <p:nvPr/>
        </p:nvPicPr>
        <p:blipFill>
          <a:blip r:embed="rId4">
            <a:alphaModFix/>
          </a:blip>
          <a:stretch>
            <a:fillRect/>
          </a:stretch>
        </p:blipFill>
        <p:spPr>
          <a:xfrm>
            <a:off x="5803350" y="1987613"/>
            <a:ext cx="3028950" cy="1514475"/>
          </a:xfrm>
          <a:prstGeom prst="rect">
            <a:avLst/>
          </a:prstGeom>
          <a:noFill/>
          <a:ln>
            <a:noFill/>
          </a:ln>
        </p:spPr>
      </p:pic>
      <p:pic>
        <p:nvPicPr>
          <p:cNvPr id="159" name="Google Shape;159;p23"/>
          <p:cNvPicPr preferRelativeResize="0"/>
          <p:nvPr/>
        </p:nvPicPr>
        <p:blipFill>
          <a:blip r:embed="rId5">
            <a:alphaModFix/>
          </a:blip>
          <a:stretch>
            <a:fillRect/>
          </a:stretch>
        </p:blipFill>
        <p:spPr>
          <a:xfrm>
            <a:off x="3218138" y="2033138"/>
            <a:ext cx="2390775" cy="1914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800">
                <a:solidFill>
                  <a:srgbClr val="980000"/>
                </a:solidFill>
              </a:rPr>
              <a:t>Would you rather</a:t>
            </a:r>
            <a:endParaRPr sz="4000">
              <a:solidFill>
                <a:srgbClr val="980000"/>
              </a:solidFill>
            </a:endParaRPr>
          </a:p>
        </p:txBody>
      </p:sp>
      <p:sp>
        <p:nvSpPr>
          <p:cNvPr id="165" name="Google Shape;165;p2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t>Have </a:t>
            </a:r>
            <a:r>
              <a:rPr lang="en" sz="2200" b="1">
                <a:solidFill>
                  <a:srgbClr val="980000"/>
                </a:solidFill>
              </a:rPr>
              <a:t>universal respect</a:t>
            </a:r>
            <a:r>
              <a:rPr lang="en" sz="2200">
                <a:solidFill>
                  <a:srgbClr val="980000"/>
                </a:solidFill>
              </a:rPr>
              <a:t> </a:t>
            </a:r>
            <a:r>
              <a:rPr lang="en" sz="2200"/>
              <a:t>or </a:t>
            </a:r>
            <a:r>
              <a:rPr lang="en" sz="2200" b="1">
                <a:solidFill>
                  <a:srgbClr val="980000"/>
                </a:solidFill>
              </a:rPr>
              <a:t>unlimited power</a:t>
            </a:r>
            <a:r>
              <a:rPr lang="en" sz="2200"/>
              <a:t>?</a:t>
            </a:r>
            <a:endParaRPr sz="2200"/>
          </a:p>
          <a:p>
            <a:pPr marL="0" lvl="0" indent="0" algn="l" rtl="0">
              <a:spcBef>
                <a:spcPts val="1200"/>
              </a:spcBef>
              <a:spcAft>
                <a:spcPts val="1200"/>
              </a:spcAft>
              <a:buNone/>
            </a:pPr>
            <a:endParaRPr/>
          </a:p>
        </p:txBody>
      </p:sp>
      <p:pic>
        <p:nvPicPr>
          <p:cNvPr id="166" name="Google Shape;166;p24"/>
          <p:cNvPicPr preferRelativeResize="0"/>
          <p:nvPr/>
        </p:nvPicPr>
        <p:blipFill>
          <a:blip r:embed="rId3">
            <a:alphaModFix/>
          </a:blip>
          <a:stretch>
            <a:fillRect/>
          </a:stretch>
        </p:blipFill>
        <p:spPr>
          <a:xfrm>
            <a:off x="685388" y="1907213"/>
            <a:ext cx="2619375" cy="1743075"/>
          </a:xfrm>
          <a:prstGeom prst="rect">
            <a:avLst/>
          </a:prstGeom>
          <a:noFill/>
          <a:ln>
            <a:noFill/>
          </a:ln>
        </p:spPr>
      </p:pic>
      <p:pic>
        <p:nvPicPr>
          <p:cNvPr id="167" name="Google Shape;167;p24"/>
          <p:cNvPicPr preferRelativeResize="0"/>
          <p:nvPr/>
        </p:nvPicPr>
        <p:blipFill>
          <a:blip r:embed="rId4">
            <a:alphaModFix/>
          </a:blip>
          <a:stretch>
            <a:fillRect/>
          </a:stretch>
        </p:blipFill>
        <p:spPr>
          <a:xfrm>
            <a:off x="4768650" y="1787151"/>
            <a:ext cx="2962275" cy="198321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980000"/>
                </a:solidFill>
              </a:rPr>
              <a:t>Would you rather</a:t>
            </a:r>
            <a:endParaRPr>
              <a:solidFill>
                <a:srgbClr val="980000"/>
              </a:solidFill>
            </a:endParaRPr>
          </a:p>
        </p:txBody>
      </p:sp>
      <p:sp>
        <p:nvSpPr>
          <p:cNvPr id="173" name="Google Shape;173;p2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t>Be able to travel to any time </a:t>
            </a:r>
            <a:r>
              <a:rPr lang="en" sz="2200" b="1">
                <a:solidFill>
                  <a:srgbClr val="980000"/>
                </a:solidFill>
              </a:rPr>
              <a:t>in the future</a:t>
            </a:r>
            <a:r>
              <a:rPr lang="en" sz="2200"/>
              <a:t> or any </a:t>
            </a:r>
            <a:r>
              <a:rPr lang="en" sz="2200" b="1">
                <a:solidFill>
                  <a:srgbClr val="980000"/>
                </a:solidFill>
              </a:rPr>
              <a:t>time in the past</a:t>
            </a:r>
            <a:r>
              <a:rPr lang="en" sz="2200"/>
              <a:t>?</a:t>
            </a:r>
            <a:endParaRPr sz="2200"/>
          </a:p>
          <a:p>
            <a:pPr marL="0" lvl="0" indent="0" algn="l" rtl="0">
              <a:spcBef>
                <a:spcPts val="1200"/>
              </a:spcBef>
              <a:spcAft>
                <a:spcPts val="1200"/>
              </a:spcAft>
              <a:buNone/>
            </a:pPr>
            <a:endParaRPr sz="2200"/>
          </a:p>
        </p:txBody>
      </p:sp>
      <p:pic>
        <p:nvPicPr>
          <p:cNvPr id="174" name="Google Shape;174;p25"/>
          <p:cNvPicPr preferRelativeResize="0"/>
          <p:nvPr/>
        </p:nvPicPr>
        <p:blipFill>
          <a:blip r:embed="rId3">
            <a:alphaModFix/>
          </a:blip>
          <a:stretch>
            <a:fillRect/>
          </a:stretch>
        </p:blipFill>
        <p:spPr>
          <a:xfrm>
            <a:off x="1069725" y="1814973"/>
            <a:ext cx="7004550" cy="2541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980000"/>
                </a:solidFill>
                <a:latin typeface="Georgia"/>
                <a:ea typeface="Georgia"/>
                <a:cs typeface="Georgia"/>
                <a:sym typeface="Georgia"/>
              </a:rPr>
              <a:t>1 Down</a:t>
            </a:r>
            <a:endParaRPr>
              <a:solidFill>
                <a:srgbClr val="980000"/>
              </a:solidFill>
              <a:latin typeface="Georgia"/>
              <a:ea typeface="Georgia"/>
              <a:cs typeface="Georgia"/>
              <a:sym typeface="Georgia"/>
            </a:endParaRPr>
          </a:p>
        </p:txBody>
      </p:sp>
      <p:sp>
        <p:nvSpPr>
          <p:cNvPr id="180" name="Google Shape;180;p2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1" name="Google Shape;181;p26"/>
          <p:cNvPicPr preferRelativeResize="0"/>
          <p:nvPr/>
        </p:nvPicPr>
        <p:blipFill>
          <a:blip r:embed="rId3">
            <a:alphaModFix/>
          </a:blip>
          <a:stretch>
            <a:fillRect/>
          </a:stretch>
        </p:blipFill>
        <p:spPr>
          <a:xfrm>
            <a:off x="2086325" y="1157450"/>
            <a:ext cx="5054150" cy="3756726"/>
          </a:xfrm>
          <a:prstGeom prst="rect">
            <a:avLst/>
          </a:prstGeom>
          <a:noFill/>
          <a:ln>
            <a:noFill/>
          </a:ln>
        </p:spPr>
      </p:pic>
      <p:sp>
        <p:nvSpPr>
          <p:cNvPr id="182" name="Google Shape;182;p26"/>
          <p:cNvSpPr txBox="1"/>
          <p:nvPr/>
        </p:nvSpPr>
        <p:spPr>
          <a:xfrm>
            <a:off x="3293275" y="1119650"/>
            <a:ext cx="2664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D</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V</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C</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980000"/>
                </a:solidFill>
                <a:latin typeface="Georgia"/>
                <a:ea typeface="Georgia"/>
                <a:cs typeface="Georgia"/>
                <a:sym typeface="Georgia"/>
              </a:rPr>
              <a:t>5 Across</a:t>
            </a:r>
            <a:endParaRPr>
              <a:solidFill>
                <a:srgbClr val="980000"/>
              </a:solidFill>
              <a:latin typeface="Georgia"/>
              <a:ea typeface="Georgia"/>
              <a:cs typeface="Georgia"/>
              <a:sym typeface="Georgia"/>
            </a:endParaRPr>
          </a:p>
        </p:txBody>
      </p:sp>
      <p:sp>
        <p:nvSpPr>
          <p:cNvPr id="188" name="Google Shape;188;p2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9" name="Google Shape;189;p27"/>
          <p:cNvPicPr preferRelativeResize="0"/>
          <p:nvPr/>
        </p:nvPicPr>
        <p:blipFill>
          <a:blip r:embed="rId3">
            <a:alphaModFix/>
          </a:blip>
          <a:stretch>
            <a:fillRect/>
          </a:stretch>
        </p:blipFill>
        <p:spPr>
          <a:xfrm>
            <a:off x="2086325" y="1157450"/>
            <a:ext cx="5054150" cy="3756726"/>
          </a:xfrm>
          <a:prstGeom prst="rect">
            <a:avLst/>
          </a:prstGeom>
          <a:noFill/>
          <a:ln>
            <a:noFill/>
          </a:ln>
        </p:spPr>
      </p:pic>
      <p:sp>
        <p:nvSpPr>
          <p:cNvPr id="190" name="Google Shape;190;p27"/>
          <p:cNvSpPr txBox="1"/>
          <p:nvPr/>
        </p:nvSpPr>
        <p:spPr>
          <a:xfrm>
            <a:off x="2852400" y="2653350"/>
            <a:ext cx="168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C  H  E   V  Y</a:t>
            </a:r>
            <a:endParaRPr>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980000"/>
                </a:solidFill>
                <a:latin typeface="Georgia"/>
                <a:ea typeface="Georgia"/>
                <a:cs typeface="Georgia"/>
                <a:sym typeface="Georgia"/>
              </a:rPr>
              <a:t>2 Across</a:t>
            </a:r>
            <a:endParaRPr>
              <a:solidFill>
                <a:srgbClr val="980000"/>
              </a:solidFill>
              <a:latin typeface="Georgia"/>
              <a:ea typeface="Georgia"/>
              <a:cs typeface="Georgia"/>
              <a:sym typeface="Georgia"/>
            </a:endParaRPr>
          </a:p>
        </p:txBody>
      </p:sp>
      <p:sp>
        <p:nvSpPr>
          <p:cNvPr id="196" name="Google Shape;196;p2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97" name="Google Shape;197;p28"/>
          <p:cNvPicPr preferRelativeResize="0"/>
          <p:nvPr/>
        </p:nvPicPr>
        <p:blipFill>
          <a:blip r:embed="rId3">
            <a:alphaModFix/>
          </a:blip>
          <a:stretch>
            <a:fillRect/>
          </a:stretch>
        </p:blipFill>
        <p:spPr>
          <a:xfrm>
            <a:off x="2086325" y="1157450"/>
            <a:ext cx="5054150" cy="3756726"/>
          </a:xfrm>
          <a:prstGeom prst="rect">
            <a:avLst/>
          </a:prstGeom>
          <a:noFill/>
          <a:ln>
            <a:noFill/>
          </a:ln>
        </p:spPr>
      </p:pic>
      <p:sp>
        <p:nvSpPr>
          <p:cNvPr id="198" name="Google Shape;198;p28"/>
          <p:cNvSpPr txBox="1"/>
          <p:nvPr/>
        </p:nvSpPr>
        <p:spPr>
          <a:xfrm>
            <a:off x="4341775" y="1567775"/>
            <a:ext cx="1577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L   I    N  C  O  L  N</a:t>
            </a: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980000"/>
                </a:solidFill>
                <a:latin typeface="Georgia"/>
                <a:ea typeface="Georgia"/>
                <a:cs typeface="Georgia"/>
                <a:sym typeface="Georgia"/>
              </a:rPr>
              <a:t>3 Down</a:t>
            </a:r>
            <a:endParaRPr>
              <a:solidFill>
                <a:srgbClr val="980000"/>
              </a:solidFill>
              <a:latin typeface="Georgia"/>
              <a:ea typeface="Georgia"/>
              <a:cs typeface="Georgia"/>
              <a:sym typeface="Georgia"/>
            </a:endParaRPr>
          </a:p>
        </p:txBody>
      </p:sp>
      <p:sp>
        <p:nvSpPr>
          <p:cNvPr id="204" name="Google Shape;204;p2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05" name="Google Shape;205;p29"/>
          <p:cNvPicPr preferRelativeResize="0"/>
          <p:nvPr/>
        </p:nvPicPr>
        <p:blipFill>
          <a:blip r:embed="rId3">
            <a:alphaModFix/>
          </a:blip>
          <a:stretch>
            <a:fillRect/>
          </a:stretch>
        </p:blipFill>
        <p:spPr>
          <a:xfrm>
            <a:off x="2086325" y="1157450"/>
            <a:ext cx="5054150" cy="3756726"/>
          </a:xfrm>
          <a:prstGeom prst="rect">
            <a:avLst/>
          </a:prstGeom>
          <a:noFill/>
          <a:ln>
            <a:noFill/>
          </a:ln>
        </p:spPr>
      </p:pic>
      <p:sp>
        <p:nvSpPr>
          <p:cNvPr id="206" name="Google Shape;206;p29"/>
          <p:cNvSpPr txBox="1"/>
          <p:nvPr/>
        </p:nvSpPr>
        <p:spPr>
          <a:xfrm>
            <a:off x="5001675" y="1579775"/>
            <a:ext cx="3306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C</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H</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D</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980000"/>
                </a:solidFill>
                <a:latin typeface="Georgia"/>
                <a:ea typeface="Georgia"/>
                <a:cs typeface="Georgia"/>
                <a:sym typeface="Georgia"/>
              </a:rPr>
              <a:t>4 Across</a:t>
            </a:r>
            <a:endParaRPr>
              <a:solidFill>
                <a:srgbClr val="980000"/>
              </a:solidFill>
              <a:latin typeface="Georgia"/>
              <a:ea typeface="Georgia"/>
              <a:cs typeface="Georgia"/>
              <a:sym typeface="Georgia"/>
            </a:endParaRPr>
          </a:p>
        </p:txBody>
      </p:sp>
      <p:sp>
        <p:nvSpPr>
          <p:cNvPr id="212" name="Google Shape;212;p3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13" name="Google Shape;213;p30"/>
          <p:cNvPicPr preferRelativeResize="0"/>
          <p:nvPr/>
        </p:nvPicPr>
        <p:blipFill>
          <a:blip r:embed="rId3">
            <a:alphaModFix/>
          </a:blip>
          <a:stretch>
            <a:fillRect/>
          </a:stretch>
        </p:blipFill>
        <p:spPr>
          <a:xfrm>
            <a:off x="2086325" y="1157450"/>
            <a:ext cx="5054150" cy="3756726"/>
          </a:xfrm>
          <a:prstGeom prst="rect">
            <a:avLst/>
          </a:prstGeom>
          <a:noFill/>
          <a:ln>
            <a:noFill/>
          </a:ln>
        </p:spPr>
      </p:pic>
      <p:sp>
        <p:nvSpPr>
          <p:cNvPr id="214" name="Google Shape;214;p30"/>
          <p:cNvSpPr txBox="1"/>
          <p:nvPr/>
        </p:nvSpPr>
        <p:spPr>
          <a:xfrm>
            <a:off x="3296575" y="2017050"/>
            <a:ext cx="225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C  H  A  N  D  E   L    I   E   R</a:t>
            </a:r>
            <a:endParaRPr>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980000"/>
                </a:solidFill>
                <a:latin typeface="Georgia"/>
                <a:ea typeface="Georgia"/>
                <a:cs typeface="Georgia"/>
                <a:sym typeface="Georgia"/>
              </a:rPr>
              <a:t>5 Down</a:t>
            </a:r>
            <a:endParaRPr>
              <a:solidFill>
                <a:srgbClr val="980000"/>
              </a:solidFill>
              <a:latin typeface="Georgia"/>
              <a:ea typeface="Georgia"/>
              <a:cs typeface="Georgia"/>
              <a:sym typeface="Georgia"/>
            </a:endParaRPr>
          </a:p>
        </p:txBody>
      </p:sp>
      <p:sp>
        <p:nvSpPr>
          <p:cNvPr id="220" name="Google Shape;220;p3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21" name="Google Shape;221;p31"/>
          <p:cNvPicPr preferRelativeResize="0"/>
          <p:nvPr/>
        </p:nvPicPr>
        <p:blipFill>
          <a:blip r:embed="rId3">
            <a:alphaModFix/>
          </a:blip>
          <a:stretch>
            <a:fillRect/>
          </a:stretch>
        </p:blipFill>
        <p:spPr>
          <a:xfrm>
            <a:off x="2086325" y="1157450"/>
            <a:ext cx="5054150" cy="3756726"/>
          </a:xfrm>
          <a:prstGeom prst="rect">
            <a:avLst/>
          </a:prstGeom>
          <a:noFill/>
          <a:ln>
            <a:noFill/>
          </a:ln>
        </p:spPr>
      </p:pic>
      <p:sp>
        <p:nvSpPr>
          <p:cNvPr id="222" name="Google Shape;222;p31"/>
          <p:cNvSpPr txBox="1"/>
          <p:nvPr/>
        </p:nvSpPr>
        <p:spPr>
          <a:xfrm>
            <a:off x="2856500" y="2631350"/>
            <a:ext cx="2841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C</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U</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1010700" y="904197"/>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solidFill>
                  <a:srgbClr val="980000"/>
                </a:solidFill>
                <a:latin typeface="Permanent Marker"/>
                <a:ea typeface="Permanent Marker"/>
                <a:cs typeface="Permanent Marker"/>
                <a:sym typeface="Permanent Marker"/>
              </a:rPr>
              <a:t>Happy Birthday Larry!</a:t>
            </a:r>
            <a:endParaRPr sz="4800">
              <a:solidFill>
                <a:srgbClr val="980000"/>
              </a:solidFill>
              <a:latin typeface="Permanent Marker"/>
              <a:ea typeface="Permanent Marker"/>
              <a:cs typeface="Permanent Marker"/>
              <a:sym typeface="Permanent Marker"/>
            </a:endParaRPr>
          </a:p>
        </p:txBody>
      </p:sp>
      <p:sp>
        <p:nvSpPr>
          <p:cNvPr id="92" name="Google Shape;92;p14"/>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endParaRPr/>
          </a:p>
        </p:txBody>
      </p:sp>
      <p:pic>
        <p:nvPicPr>
          <p:cNvPr id="93" name="Google Shape;93;p14"/>
          <p:cNvPicPr preferRelativeResize="0"/>
          <p:nvPr/>
        </p:nvPicPr>
        <p:blipFill>
          <a:blip r:embed="rId3">
            <a:alphaModFix/>
          </a:blip>
          <a:stretch>
            <a:fillRect/>
          </a:stretch>
        </p:blipFill>
        <p:spPr>
          <a:xfrm>
            <a:off x="2884002" y="2109759"/>
            <a:ext cx="2947950" cy="2883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980000"/>
                </a:solidFill>
                <a:latin typeface="Georgia"/>
                <a:ea typeface="Georgia"/>
                <a:cs typeface="Georgia"/>
                <a:sym typeface="Georgia"/>
              </a:rPr>
              <a:t>6 Across</a:t>
            </a:r>
            <a:endParaRPr>
              <a:solidFill>
                <a:srgbClr val="980000"/>
              </a:solidFill>
              <a:latin typeface="Georgia"/>
              <a:ea typeface="Georgia"/>
              <a:cs typeface="Georgia"/>
              <a:sym typeface="Georgia"/>
            </a:endParaRPr>
          </a:p>
        </p:txBody>
      </p:sp>
      <p:sp>
        <p:nvSpPr>
          <p:cNvPr id="228" name="Google Shape;228;p3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29" name="Google Shape;229;p32"/>
          <p:cNvPicPr preferRelativeResize="0"/>
          <p:nvPr/>
        </p:nvPicPr>
        <p:blipFill>
          <a:blip r:embed="rId3">
            <a:alphaModFix/>
          </a:blip>
          <a:stretch>
            <a:fillRect/>
          </a:stretch>
        </p:blipFill>
        <p:spPr>
          <a:xfrm>
            <a:off x="2086325" y="1157450"/>
            <a:ext cx="5054150" cy="3756726"/>
          </a:xfrm>
          <a:prstGeom prst="rect">
            <a:avLst/>
          </a:prstGeom>
          <a:noFill/>
          <a:ln>
            <a:noFill/>
          </a:ln>
        </p:spPr>
      </p:pic>
      <p:sp>
        <p:nvSpPr>
          <p:cNvPr id="230" name="Google Shape;230;p32"/>
          <p:cNvSpPr txBox="1"/>
          <p:nvPr/>
        </p:nvSpPr>
        <p:spPr>
          <a:xfrm>
            <a:off x="4762850" y="3067750"/>
            <a:ext cx="266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D  A   D  G  O  M  M  I   T</a:t>
            </a:r>
            <a:endParaRPr>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980000"/>
                </a:solidFill>
                <a:latin typeface="Georgia"/>
                <a:ea typeface="Georgia"/>
                <a:cs typeface="Georgia"/>
                <a:sym typeface="Georgia"/>
              </a:rPr>
              <a:t>7 Down</a:t>
            </a:r>
            <a:endParaRPr>
              <a:solidFill>
                <a:srgbClr val="980000"/>
              </a:solidFill>
              <a:latin typeface="Georgia"/>
              <a:ea typeface="Georgia"/>
              <a:cs typeface="Georgia"/>
              <a:sym typeface="Georgia"/>
            </a:endParaRPr>
          </a:p>
        </p:txBody>
      </p:sp>
      <p:sp>
        <p:nvSpPr>
          <p:cNvPr id="236" name="Google Shape;236;p3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37" name="Google Shape;237;p33"/>
          <p:cNvPicPr preferRelativeResize="0"/>
          <p:nvPr/>
        </p:nvPicPr>
        <p:blipFill>
          <a:blip r:embed="rId3">
            <a:alphaModFix/>
          </a:blip>
          <a:stretch>
            <a:fillRect/>
          </a:stretch>
        </p:blipFill>
        <p:spPr>
          <a:xfrm>
            <a:off x="2086325" y="1157450"/>
            <a:ext cx="5054150" cy="3756726"/>
          </a:xfrm>
          <a:prstGeom prst="rect">
            <a:avLst/>
          </a:prstGeom>
          <a:noFill/>
          <a:ln>
            <a:noFill/>
          </a:ln>
        </p:spPr>
      </p:pic>
      <p:sp>
        <p:nvSpPr>
          <p:cNvPr id="238" name="Google Shape;238;p33"/>
          <p:cNvSpPr txBox="1"/>
          <p:nvPr/>
        </p:nvSpPr>
        <p:spPr>
          <a:xfrm>
            <a:off x="3929200" y="3318975"/>
            <a:ext cx="3300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C</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H</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N</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980000"/>
                </a:solidFill>
                <a:latin typeface="Georgia"/>
                <a:ea typeface="Georgia"/>
                <a:cs typeface="Georgia"/>
                <a:sym typeface="Georgia"/>
              </a:rPr>
              <a:t>8 Across</a:t>
            </a:r>
            <a:endParaRPr>
              <a:solidFill>
                <a:srgbClr val="980000"/>
              </a:solidFill>
              <a:latin typeface="Georgia"/>
              <a:ea typeface="Georgia"/>
              <a:cs typeface="Georgia"/>
              <a:sym typeface="Georgia"/>
            </a:endParaRPr>
          </a:p>
        </p:txBody>
      </p:sp>
      <p:sp>
        <p:nvSpPr>
          <p:cNvPr id="244" name="Google Shape;244;p3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45" name="Google Shape;245;p34"/>
          <p:cNvPicPr preferRelativeResize="0"/>
          <p:nvPr/>
        </p:nvPicPr>
        <p:blipFill>
          <a:blip r:embed="rId3">
            <a:alphaModFix/>
          </a:blip>
          <a:stretch>
            <a:fillRect/>
          </a:stretch>
        </p:blipFill>
        <p:spPr>
          <a:xfrm>
            <a:off x="2086325" y="1157450"/>
            <a:ext cx="5054150" cy="3756726"/>
          </a:xfrm>
          <a:prstGeom prst="rect">
            <a:avLst/>
          </a:prstGeom>
          <a:noFill/>
          <a:ln>
            <a:noFill/>
          </a:ln>
        </p:spPr>
      </p:pic>
      <p:sp>
        <p:nvSpPr>
          <p:cNvPr id="246" name="Google Shape;246;p34"/>
          <p:cNvSpPr txBox="1"/>
          <p:nvPr/>
        </p:nvSpPr>
        <p:spPr>
          <a:xfrm>
            <a:off x="3045275" y="3526975"/>
            <a:ext cx="247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  P   P  L   E  S   A  U  C   E</a:t>
            </a:r>
            <a:endParaRPr>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980000"/>
                </a:solidFill>
                <a:latin typeface="Georgia"/>
                <a:ea typeface="Georgia"/>
                <a:cs typeface="Georgia"/>
                <a:sym typeface="Georgia"/>
              </a:rPr>
              <a:t>9 Down</a:t>
            </a:r>
            <a:endParaRPr>
              <a:solidFill>
                <a:srgbClr val="980000"/>
              </a:solidFill>
              <a:latin typeface="Georgia"/>
              <a:ea typeface="Georgia"/>
              <a:cs typeface="Georgia"/>
              <a:sym typeface="Georgia"/>
            </a:endParaRPr>
          </a:p>
        </p:txBody>
      </p:sp>
      <p:sp>
        <p:nvSpPr>
          <p:cNvPr id="252" name="Google Shape;252;p3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53" name="Google Shape;253;p35"/>
          <p:cNvPicPr preferRelativeResize="0"/>
          <p:nvPr/>
        </p:nvPicPr>
        <p:blipFill>
          <a:blip r:embed="rId3">
            <a:alphaModFix/>
          </a:blip>
          <a:stretch>
            <a:fillRect/>
          </a:stretch>
        </p:blipFill>
        <p:spPr>
          <a:xfrm>
            <a:off x="2086325" y="1157450"/>
            <a:ext cx="5054150" cy="3756726"/>
          </a:xfrm>
          <a:prstGeom prst="rect">
            <a:avLst/>
          </a:prstGeom>
          <a:noFill/>
          <a:ln>
            <a:noFill/>
          </a:ln>
        </p:spPr>
      </p:pic>
      <p:sp>
        <p:nvSpPr>
          <p:cNvPr id="254" name="Google Shape;254;p35"/>
          <p:cNvSpPr txBox="1"/>
          <p:nvPr/>
        </p:nvSpPr>
        <p:spPr>
          <a:xfrm>
            <a:off x="3516600" y="3529850"/>
            <a:ext cx="2934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C</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K</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980000"/>
                </a:solidFill>
                <a:latin typeface="Lato"/>
                <a:ea typeface="Lato"/>
                <a:cs typeface="Lato"/>
                <a:sym typeface="Lato"/>
              </a:rPr>
              <a:t>Goal Reminders</a:t>
            </a:r>
            <a:endParaRPr>
              <a:solidFill>
                <a:srgbClr val="980000"/>
              </a:solidFill>
              <a:latin typeface="Lato"/>
              <a:ea typeface="Lato"/>
              <a:cs typeface="Lato"/>
              <a:sym typeface="Lato"/>
            </a:endParaRPr>
          </a:p>
        </p:txBody>
      </p:sp>
      <p:sp>
        <p:nvSpPr>
          <p:cNvPr id="99" name="Google Shape;99;p1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980000"/>
                </a:solidFill>
                <a:latin typeface="Lato"/>
                <a:ea typeface="Lato"/>
                <a:cs typeface="Lato"/>
                <a:sym typeface="Lato"/>
              </a:rPr>
              <a:t>Ted:</a:t>
            </a:r>
            <a:r>
              <a:rPr lang="en">
                <a:solidFill>
                  <a:srgbClr val="980000"/>
                </a:solidFill>
                <a:latin typeface="Lato"/>
                <a:ea typeface="Lato"/>
                <a:cs typeface="Lato"/>
                <a:sym typeface="Lato"/>
              </a:rPr>
              <a:t> </a:t>
            </a:r>
            <a:r>
              <a:rPr lang="en">
                <a:solidFill>
                  <a:srgbClr val="000000"/>
                </a:solidFill>
                <a:latin typeface="Lato"/>
                <a:ea typeface="Lato"/>
                <a:cs typeface="Lato"/>
                <a:sym typeface="Lato"/>
              </a:rPr>
              <a:t>sustain reading for 15 minutes</a:t>
            </a:r>
            <a:endParaRPr>
              <a:solidFill>
                <a:srgbClr val="000000"/>
              </a:solidFill>
              <a:latin typeface="Lato"/>
              <a:ea typeface="Lato"/>
              <a:cs typeface="Lato"/>
              <a:sym typeface="Lato"/>
            </a:endParaRPr>
          </a:p>
          <a:p>
            <a:pPr marL="0" lvl="0" indent="0" algn="l" rtl="0">
              <a:spcBef>
                <a:spcPts val="1200"/>
              </a:spcBef>
              <a:spcAft>
                <a:spcPts val="0"/>
              </a:spcAft>
              <a:buNone/>
            </a:pPr>
            <a:r>
              <a:rPr lang="en" b="1">
                <a:solidFill>
                  <a:srgbClr val="980000"/>
                </a:solidFill>
                <a:latin typeface="Lato"/>
                <a:ea typeface="Lato"/>
                <a:cs typeface="Lato"/>
                <a:sym typeface="Lato"/>
              </a:rPr>
              <a:t>Elizabeth: </a:t>
            </a:r>
            <a:r>
              <a:rPr lang="en">
                <a:solidFill>
                  <a:srgbClr val="000000"/>
                </a:solidFill>
                <a:latin typeface="Lato"/>
                <a:ea typeface="Lato"/>
                <a:cs typeface="Lato"/>
                <a:sym typeface="Lato"/>
              </a:rPr>
              <a:t>take notes and/or read chapter twice</a:t>
            </a:r>
            <a:endParaRPr>
              <a:solidFill>
                <a:srgbClr val="000000"/>
              </a:solidFill>
              <a:latin typeface="Lato"/>
              <a:ea typeface="Lato"/>
              <a:cs typeface="Lato"/>
              <a:sym typeface="Lato"/>
            </a:endParaRPr>
          </a:p>
          <a:p>
            <a:pPr marL="0" lvl="0" indent="0" algn="l" rtl="0">
              <a:spcBef>
                <a:spcPts val="1200"/>
              </a:spcBef>
              <a:spcAft>
                <a:spcPts val="0"/>
              </a:spcAft>
              <a:buNone/>
            </a:pPr>
            <a:r>
              <a:rPr lang="en" b="1">
                <a:solidFill>
                  <a:srgbClr val="980000"/>
                </a:solidFill>
                <a:latin typeface="Lato"/>
                <a:ea typeface="Lato"/>
                <a:cs typeface="Lato"/>
                <a:sym typeface="Lato"/>
              </a:rPr>
              <a:t>Bob: </a:t>
            </a:r>
            <a:r>
              <a:rPr lang="en">
                <a:solidFill>
                  <a:srgbClr val="000000"/>
                </a:solidFill>
                <a:latin typeface="Lato"/>
                <a:ea typeface="Lato"/>
                <a:cs typeface="Lato"/>
                <a:sym typeface="Lato"/>
              </a:rPr>
              <a:t>reading without audio, reading in the morning </a:t>
            </a:r>
            <a:endParaRPr>
              <a:solidFill>
                <a:srgbClr val="000000"/>
              </a:solidFill>
              <a:latin typeface="Lato"/>
              <a:ea typeface="Lato"/>
              <a:cs typeface="Lato"/>
              <a:sym typeface="Lato"/>
            </a:endParaRPr>
          </a:p>
          <a:p>
            <a:pPr marL="0" lvl="0" indent="0" algn="l" rtl="0">
              <a:spcBef>
                <a:spcPts val="1200"/>
              </a:spcBef>
              <a:spcAft>
                <a:spcPts val="0"/>
              </a:spcAft>
              <a:buNone/>
            </a:pPr>
            <a:r>
              <a:rPr lang="en" b="1">
                <a:solidFill>
                  <a:srgbClr val="980000"/>
                </a:solidFill>
                <a:latin typeface="Lato"/>
                <a:ea typeface="Lato"/>
                <a:cs typeface="Lato"/>
                <a:sym typeface="Lato"/>
              </a:rPr>
              <a:t>Larry: </a:t>
            </a:r>
            <a:r>
              <a:rPr lang="en">
                <a:solidFill>
                  <a:srgbClr val="000000"/>
                </a:solidFill>
                <a:latin typeface="Lato"/>
                <a:ea typeface="Lato"/>
                <a:cs typeface="Lato"/>
                <a:sym typeface="Lato"/>
              </a:rPr>
              <a:t>finding your own reading errors before cued </a:t>
            </a:r>
            <a:endParaRPr>
              <a:solidFill>
                <a:srgbClr val="000000"/>
              </a:solidFill>
              <a:latin typeface="Lato"/>
              <a:ea typeface="Lato"/>
              <a:cs typeface="Lato"/>
              <a:sym typeface="Lato"/>
            </a:endParaRPr>
          </a:p>
          <a:p>
            <a:pPr marL="0" lvl="0" indent="0" algn="l" rtl="0">
              <a:spcBef>
                <a:spcPts val="1200"/>
              </a:spcBef>
              <a:spcAft>
                <a:spcPts val="1200"/>
              </a:spcAft>
              <a:buNone/>
            </a:pPr>
            <a:r>
              <a:rPr lang="en" b="1">
                <a:solidFill>
                  <a:srgbClr val="980000"/>
                </a:solidFill>
                <a:latin typeface="Lato"/>
                <a:ea typeface="Lato"/>
                <a:cs typeface="Lato"/>
                <a:sym typeface="Lato"/>
              </a:rPr>
              <a:t>John:</a:t>
            </a:r>
            <a:r>
              <a:rPr lang="en" b="1">
                <a:solidFill>
                  <a:srgbClr val="000000"/>
                </a:solidFill>
                <a:latin typeface="Lato"/>
                <a:ea typeface="Lato"/>
                <a:cs typeface="Lato"/>
                <a:sym typeface="Lato"/>
              </a:rPr>
              <a:t> </a:t>
            </a:r>
            <a:r>
              <a:rPr lang="en">
                <a:solidFill>
                  <a:srgbClr val="000000"/>
                </a:solidFill>
                <a:latin typeface="Lato"/>
                <a:ea typeface="Lato"/>
                <a:cs typeface="Lato"/>
                <a:sym typeface="Lato"/>
              </a:rPr>
              <a:t>Greater understanding of passage without needing to read it multiple times. Read key parts for a second time </a:t>
            </a:r>
            <a:endParaRPr>
              <a:solidFill>
                <a:srgbClr val="00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980000"/>
                </a:solidFill>
              </a:rPr>
              <a:t>Chapter 6 Summary</a:t>
            </a:r>
            <a:endParaRPr>
              <a:solidFill>
                <a:srgbClr val="980000"/>
              </a:solidFill>
            </a:endParaRPr>
          </a:p>
        </p:txBody>
      </p:sp>
      <p:sp>
        <p:nvSpPr>
          <p:cNvPr id="105" name="Google Shape;105;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6" name="Google Shape;106;p16"/>
          <p:cNvPicPr preferRelativeResize="0"/>
          <p:nvPr/>
        </p:nvPicPr>
        <p:blipFill>
          <a:blip r:embed="rId3">
            <a:alphaModFix/>
          </a:blip>
          <a:stretch>
            <a:fillRect/>
          </a:stretch>
        </p:blipFill>
        <p:spPr>
          <a:xfrm>
            <a:off x="311700" y="1229877"/>
            <a:ext cx="3457825" cy="1864500"/>
          </a:xfrm>
          <a:prstGeom prst="rect">
            <a:avLst/>
          </a:prstGeom>
          <a:noFill/>
          <a:ln>
            <a:noFill/>
          </a:ln>
        </p:spPr>
      </p:pic>
      <p:pic>
        <p:nvPicPr>
          <p:cNvPr id="107" name="Google Shape;107;p16"/>
          <p:cNvPicPr preferRelativeResize="0"/>
          <p:nvPr/>
        </p:nvPicPr>
        <p:blipFill>
          <a:blip r:embed="rId4">
            <a:alphaModFix/>
          </a:blip>
          <a:stretch>
            <a:fillRect/>
          </a:stretch>
        </p:blipFill>
        <p:spPr>
          <a:xfrm>
            <a:off x="5674763" y="1229875"/>
            <a:ext cx="2619375" cy="1743075"/>
          </a:xfrm>
          <a:prstGeom prst="rect">
            <a:avLst/>
          </a:prstGeom>
          <a:noFill/>
          <a:ln>
            <a:noFill/>
          </a:ln>
        </p:spPr>
      </p:pic>
      <p:pic>
        <p:nvPicPr>
          <p:cNvPr id="108" name="Google Shape;108;p16"/>
          <p:cNvPicPr preferRelativeResize="0"/>
          <p:nvPr/>
        </p:nvPicPr>
        <p:blipFill>
          <a:blip r:embed="rId5">
            <a:alphaModFix/>
          </a:blip>
          <a:stretch>
            <a:fillRect/>
          </a:stretch>
        </p:blipFill>
        <p:spPr>
          <a:xfrm>
            <a:off x="3435038" y="3033638"/>
            <a:ext cx="2676525" cy="1704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980000"/>
                </a:solidFill>
              </a:rPr>
              <a:t>Chapter 7 summary</a:t>
            </a:r>
            <a:endParaRPr>
              <a:solidFill>
                <a:srgbClr val="980000"/>
              </a:solidFill>
            </a:endParaRPr>
          </a:p>
        </p:txBody>
      </p:sp>
      <p:sp>
        <p:nvSpPr>
          <p:cNvPr id="114" name="Google Shape;114;p1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5" name="Google Shape;115;p17"/>
          <p:cNvPicPr preferRelativeResize="0"/>
          <p:nvPr/>
        </p:nvPicPr>
        <p:blipFill>
          <a:blip r:embed="rId3">
            <a:alphaModFix/>
          </a:blip>
          <a:stretch>
            <a:fillRect/>
          </a:stretch>
        </p:blipFill>
        <p:spPr>
          <a:xfrm>
            <a:off x="311703" y="1229878"/>
            <a:ext cx="3171350" cy="2110375"/>
          </a:xfrm>
          <a:prstGeom prst="rect">
            <a:avLst/>
          </a:prstGeom>
          <a:noFill/>
          <a:ln>
            <a:noFill/>
          </a:ln>
        </p:spPr>
      </p:pic>
      <p:pic>
        <p:nvPicPr>
          <p:cNvPr id="116" name="Google Shape;116;p17"/>
          <p:cNvPicPr preferRelativeResize="0"/>
          <p:nvPr/>
        </p:nvPicPr>
        <p:blipFill>
          <a:blip r:embed="rId4">
            <a:alphaModFix/>
          </a:blip>
          <a:stretch>
            <a:fillRect/>
          </a:stretch>
        </p:blipFill>
        <p:spPr>
          <a:xfrm>
            <a:off x="3762450" y="1540350"/>
            <a:ext cx="2882225" cy="1917975"/>
          </a:xfrm>
          <a:prstGeom prst="rect">
            <a:avLst/>
          </a:prstGeom>
          <a:noFill/>
          <a:ln>
            <a:noFill/>
          </a:ln>
        </p:spPr>
      </p:pic>
      <p:pic>
        <p:nvPicPr>
          <p:cNvPr id="117" name="Google Shape;117;p17"/>
          <p:cNvPicPr preferRelativeResize="0"/>
          <p:nvPr/>
        </p:nvPicPr>
        <p:blipFill>
          <a:blip r:embed="rId5">
            <a:alphaModFix/>
          </a:blip>
          <a:stretch>
            <a:fillRect/>
          </a:stretch>
        </p:blipFill>
        <p:spPr>
          <a:xfrm>
            <a:off x="6795988" y="2160238"/>
            <a:ext cx="2619375" cy="1743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980000"/>
                </a:solidFill>
              </a:rPr>
              <a:t>Chapter 8 Summary</a:t>
            </a:r>
            <a:endParaRPr>
              <a:solidFill>
                <a:srgbClr val="980000"/>
              </a:solidFill>
            </a:endParaRPr>
          </a:p>
        </p:txBody>
      </p:sp>
      <p:sp>
        <p:nvSpPr>
          <p:cNvPr id="123" name="Google Shape;123;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4" name="Google Shape;124;p18"/>
          <p:cNvPicPr preferRelativeResize="0"/>
          <p:nvPr/>
        </p:nvPicPr>
        <p:blipFill>
          <a:blip r:embed="rId3">
            <a:alphaModFix/>
          </a:blip>
          <a:stretch>
            <a:fillRect/>
          </a:stretch>
        </p:blipFill>
        <p:spPr>
          <a:xfrm>
            <a:off x="6004838" y="1229863"/>
            <a:ext cx="2619375" cy="1743075"/>
          </a:xfrm>
          <a:prstGeom prst="rect">
            <a:avLst/>
          </a:prstGeom>
          <a:noFill/>
          <a:ln>
            <a:noFill/>
          </a:ln>
        </p:spPr>
      </p:pic>
      <p:pic>
        <p:nvPicPr>
          <p:cNvPr id="125" name="Google Shape;125;p18"/>
          <p:cNvPicPr preferRelativeResize="0"/>
          <p:nvPr/>
        </p:nvPicPr>
        <p:blipFill>
          <a:blip r:embed="rId4">
            <a:alphaModFix/>
          </a:blip>
          <a:stretch>
            <a:fillRect/>
          </a:stretch>
        </p:blipFill>
        <p:spPr>
          <a:xfrm>
            <a:off x="353575" y="1229863"/>
            <a:ext cx="3028950" cy="1514475"/>
          </a:xfrm>
          <a:prstGeom prst="rect">
            <a:avLst/>
          </a:prstGeom>
          <a:noFill/>
          <a:ln>
            <a:noFill/>
          </a:ln>
        </p:spPr>
      </p:pic>
      <p:pic>
        <p:nvPicPr>
          <p:cNvPr id="126" name="Google Shape;126;p18"/>
          <p:cNvPicPr preferRelativeResize="0"/>
          <p:nvPr/>
        </p:nvPicPr>
        <p:blipFill>
          <a:blip r:embed="rId5">
            <a:alphaModFix/>
          </a:blip>
          <a:stretch>
            <a:fillRect/>
          </a:stretch>
        </p:blipFill>
        <p:spPr>
          <a:xfrm>
            <a:off x="3252775" y="2835325"/>
            <a:ext cx="2638425" cy="1733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980000"/>
                </a:solidFill>
              </a:rPr>
              <a:t>Discussion Question #1</a:t>
            </a:r>
            <a:endParaRPr>
              <a:solidFill>
                <a:srgbClr val="980000"/>
              </a:solidFill>
            </a:endParaRPr>
          </a:p>
        </p:txBody>
      </p:sp>
      <p:sp>
        <p:nvSpPr>
          <p:cNvPr id="132" name="Google Shape;132;p1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92500" lnSpcReduction="10000"/>
          </a:bodyPr>
          <a:lstStyle/>
          <a:p>
            <a:pPr marL="457200" lvl="0" indent="-333767" algn="l" rtl="0">
              <a:lnSpc>
                <a:spcPct val="100000"/>
              </a:lnSpc>
              <a:spcBef>
                <a:spcPts val="0"/>
              </a:spcBef>
              <a:spcAft>
                <a:spcPts val="0"/>
              </a:spcAft>
              <a:buSzPct val="100000"/>
              <a:buFont typeface="Georgia"/>
              <a:buAutoNum type="alphaUcPeriod"/>
            </a:pPr>
            <a:r>
              <a:rPr lang="en" sz="1790">
                <a:latin typeface="Georgia"/>
                <a:ea typeface="Georgia"/>
                <a:cs typeface="Georgia"/>
                <a:sym typeface="Georgia"/>
              </a:rPr>
              <a:t>In Chapter 6, Father James brings Murray McBride to the hospital to meet Jason’s advocate. What does Murray and Jason’s advocate discuss? Why does Father James think it is important for Murray and Jason to have a connection?</a:t>
            </a:r>
            <a:endParaRPr sz="1790">
              <a:latin typeface="Georgia"/>
              <a:ea typeface="Georgia"/>
              <a:cs typeface="Georgia"/>
              <a:sym typeface="Georgia"/>
            </a:endParaRPr>
          </a:p>
          <a:p>
            <a:pPr marL="0" lvl="0" indent="0" algn="l" rtl="0">
              <a:lnSpc>
                <a:spcPct val="100000"/>
              </a:lnSpc>
              <a:spcBef>
                <a:spcPts val="0"/>
              </a:spcBef>
              <a:spcAft>
                <a:spcPts val="0"/>
              </a:spcAft>
              <a:buNone/>
            </a:pPr>
            <a:endParaRPr sz="100">
              <a:latin typeface="Georgia"/>
              <a:ea typeface="Georgia"/>
              <a:cs typeface="Georgia"/>
              <a:sym typeface="Georgia"/>
            </a:endParaRPr>
          </a:p>
          <a:p>
            <a:pPr marL="0" lvl="0" indent="0" algn="l" rtl="0">
              <a:lnSpc>
                <a:spcPct val="100000"/>
              </a:lnSpc>
              <a:spcBef>
                <a:spcPts val="0"/>
              </a:spcBef>
              <a:spcAft>
                <a:spcPts val="0"/>
              </a:spcAft>
              <a:buNone/>
            </a:pPr>
            <a:endParaRPr sz="100">
              <a:latin typeface="Georgia"/>
              <a:ea typeface="Georgia"/>
              <a:cs typeface="Georgia"/>
              <a:sym typeface="Georgia"/>
            </a:endParaRPr>
          </a:p>
          <a:p>
            <a:pPr marL="0" lvl="0" indent="0" algn="l" rtl="0">
              <a:lnSpc>
                <a:spcPct val="100000"/>
              </a:lnSpc>
              <a:spcBef>
                <a:spcPts val="0"/>
              </a:spcBef>
              <a:spcAft>
                <a:spcPts val="0"/>
              </a:spcAft>
              <a:buNone/>
            </a:pPr>
            <a:endParaRPr sz="100">
              <a:latin typeface="Georgia"/>
              <a:ea typeface="Georgia"/>
              <a:cs typeface="Georgia"/>
              <a:sym typeface="Georgia"/>
            </a:endParaRPr>
          </a:p>
          <a:p>
            <a:pPr marL="0" lvl="0" indent="0" algn="l" rtl="0">
              <a:lnSpc>
                <a:spcPct val="100000"/>
              </a:lnSpc>
              <a:spcBef>
                <a:spcPts val="0"/>
              </a:spcBef>
              <a:spcAft>
                <a:spcPts val="0"/>
              </a:spcAft>
              <a:buNone/>
            </a:pPr>
            <a:endParaRPr sz="100">
              <a:latin typeface="Georgia"/>
              <a:ea typeface="Georgia"/>
              <a:cs typeface="Georgia"/>
              <a:sym typeface="Georgia"/>
            </a:endParaRPr>
          </a:p>
          <a:p>
            <a:pPr marL="0" lvl="0" indent="0" algn="l" rtl="0">
              <a:lnSpc>
                <a:spcPct val="100000"/>
              </a:lnSpc>
              <a:spcBef>
                <a:spcPts val="0"/>
              </a:spcBef>
              <a:spcAft>
                <a:spcPts val="0"/>
              </a:spcAft>
              <a:buNone/>
            </a:pPr>
            <a:endParaRPr sz="100">
              <a:latin typeface="Georgia"/>
              <a:ea typeface="Georgia"/>
              <a:cs typeface="Georgia"/>
              <a:sym typeface="Georgia"/>
            </a:endParaRPr>
          </a:p>
          <a:p>
            <a:pPr marL="0" lvl="0" indent="0" algn="l" rtl="0">
              <a:lnSpc>
                <a:spcPct val="100000"/>
              </a:lnSpc>
              <a:spcBef>
                <a:spcPts val="0"/>
              </a:spcBef>
              <a:spcAft>
                <a:spcPts val="0"/>
              </a:spcAft>
              <a:buNone/>
            </a:pPr>
            <a:endParaRPr sz="100">
              <a:latin typeface="Georgia"/>
              <a:ea typeface="Georgia"/>
              <a:cs typeface="Georgia"/>
              <a:sym typeface="Georgia"/>
            </a:endParaRPr>
          </a:p>
          <a:p>
            <a:pPr marL="457200" lvl="0" indent="-333767" algn="l" rtl="0">
              <a:lnSpc>
                <a:spcPct val="100000"/>
              </a:lnSpc>
              <a:spcBef>
                <a:spcPts val="0"/>
              </a:spcBef>
              <a:spcAft>
                <a:spcPts val="0"/>
              </a:spcAft>
              <a:buSzPct val="100000"/>
              <a:buFont typeface="Georgia"/>
              <a:buAutoNum type="alphaUcPeriod"/>
            </a:pPr>
            <a:r>
              <a:rPr lang="en" sz="1790">
                <a:latin typeface="Georgia"/>
                <a:ea typeface="Georgia"/>
                <a:cs typeface="Georgia"/>
                <a:sym typeface="Georgia"/>
              </a:rPr>
              <a:t>In Chapter 6, Father James brings Murray McBride to the hospital to meet Jason’s advocate. What does Murray and Jason’s advocate discuss? (choose all that apply)</a:t>
            </a:r>
            <a:endParaRPr sz="1790">
              <a:latin typeface="Georgia"/>
              <a:ea typeface="Georgia"/>
              <a:cs typeface="Georgia"/>
              <a:sym typeface="Georgia"/>
            </a:endParaRPr>
          </a:p>
          <a:p>
            <a:pPr marL="457200" lvl="0" indent="0" algn="l" rtl="0">
              <a:lnSpc>
                <a:spcPct val="100000"/>
              </a:lnSpc>
              <a:spcBef>
                <a:spcPts val="0"/>
              </a:spcBef>
              <a:spcAft>
                <a:spcPts val="0"/>
              </a:spcAft>
              <a:buNone/>
            </a:pPr>
            <a:endParaRPr sz="1790">
              <a:latin typeface="Georgia"/>
              <a:ea typeface="Georgia"/>
              <a:cs typeface="Georgia"/>
              <a:sym typeface="Georgia"/>
            </a:endParaRPr>
          </a:p>
          <a:p>
            <a:pPr marL="457200" lvl="0" indent="0" algn="l" rtl="0">
              <a:lnSpc>
                <a:spcPct val="100000"/>
              </a:lnSpc>
              <a:spcBef>
                <a:spcPts val="0"/>
              </a:spcBef>
              <a:spcAft>
                <a:spcPts val="0"/>
              </a:spcAft>
              <a:buNone/>
            </a:pPr>
            <a:r>
              <a:rPr lang="en" sz="1790">
                <a:latin typeface="Georgia"/>
                <a:ea typeface="Georgia"/>
                <a:cs typeface="Georgia"/>
                <a:sym typeface="Georgia"/>
              </a:rPr>
              <a:t>	a) Jason’s medical condition</a:t>
            </a:r>
            <a:endParaRPr sz="1790">
              <a:latin typeface="Georgia"/>
              <a:ea typeface="Georgia"/>
              <a:cs typeface="Georgia"/>
              <a:sym typeface="Georgia"/>
            </a:endParaRPr>
          </a:p>
          <a:p>
            <a:pPr marL="457200" lvl="0" indent="0" algn="l" rtl="0">
              <a:lnSpc>
                <a:spcPct val="100000"/>
              </a:lnSpc>
              <a:spcBef>
                <a:spcPts val="0"/>
              </a:spcBef>
              <a:spcAft>
                <a:spcPts val="0"/>
              </a:spcAft>
              <a:buNone/>
            </a:pPr>
            <a:r>
              <a:rPr lang="en" sz="1790">
                <a:latin typeface="Georgia"/>
                <a:ea typeface="Georgia"/>
                <a:cs typeface="Georgia"/>
                <a:sym typeface="Georgia"/>
              </a:rPr>
              <a:t>	b) Jason’s family situation</a:t>
            </a:r>
            <a:endParaRPr sz="1790">
              <a:latin typeface="Georgia"/>
              <a:ea typeface="Georgia"/>
              <a:cs typeface="Georgia"/>
              <a:sym typeface="Georgia"/>
            </a:endParaRPr>
          </a:p>
          <a:p>
            <a:pPr marL="457200" lvl="0" indent="0" algn="l" rtl="0">
              <a:lnSpc>
                <a:spcPct val="100000"/>
              </a:lnSpc>
              <a:spcBef>
                <a:spcPts val="0"/>
              </a:spcBef>
              <a:spcAft>
                <a:spcPts val="0"/>
              </a:spcAft>
              <a:buNone/>
            </a:pPr>
            <a:r>
              <a:rPr lang="en" sz="1790">
                <a:latin typeface="Georgia"/>
                <a:ea typeface="Georgia"/>
                <a:cs typeface="Georgia"/>
                <a:sym typeface="Georgia"/>
              </a:rPr>
              <a:t>	c) the opportunity for Mr. Murray McBride to be a “big brother” to Jason</a:t>
            </a:r>
            <a:endParaRPr sz="1790">
              <a:latin typeface="Georgia"/>
              <a:ea typeface="Georgia"/>
              <a:cs typeface="Georgia"/>
              <a:sym typeface="Georgia"/>
            </a:endParaRPr>
          </a:p>
          <a:p>
            <a:pPr marL="457200" lvl="0" indent="0" algn="l" rtl="0">
              <a:lnSpc>
                <a:spcPct val="100000"/>
              </a:lnSpc>
              <a:spcBef>
                <a:spcPts val="0"/>
              </a:spcBef>
              <a:spcAft>
                <a:spcPts val="0"/>
              </a:spcAft>
              <a:buNone/>
            </a:pPr>
            <a:r>
              <a:rPr lang="en" sz="1790">
                <a:latin typeface="Georgia"/>
                <a:ea typeface="Georgia"/>
                <a:cs typeface="Georgia"/>
                <a:sym typeface="Georgia"/>
              </a:rPr>
              <a:t>	d) Jason’s family would like Mr. Murray McBride to stay away from Jason</a:t>
            </a:r>
            <a:endParaRPr sz="1790">
              <a:latin typeface="Georgia"/>
              <a:ea typeface="Georgia"/>
              <a:cs typeface="Georgia"/>
              <a:sym typeface="Georgia"/>
            </a:endParaRPr>
          </a:p>
          <a:p>
            <a:pPr marL="457200" lvl="0" indent="0" algn="l" rtl="0">
              <a:lnSpc>
                <a:spcPct val="100000"/>
              </a:lnSpc>
              <a:spcBef>
                <a:spcPts val="0"/>
              </a:spcBef>
              <a:spcAft>
                <a:spcPts val="0"/>
              </a:spcAft>
              <a:buNone/>
            </a:pPr>
            <a:r>
              <a:rPr lang="en" sz="1790">
                <a:latin typeface="Georgia"/>
                <a:ea typeface="Georgia"/>
                <a:cs typeface="Georgia"/>
                <a:sym typeface="Georgia"/>
              </a:rPr>
              <a:t>	e) Jason would like Mr. Murray McBride to leave him alone</a:t>
            </a:r>
            <a:endParaRPr sz="1790">
              <a:latin typeface="Georgia"/>
              <a:ea typeface="Georgia"/>
              <a:cs typeface="Georgia"/>
              <a:sym typeface="Georgia"/>
            </a:endParaRPr>
          </a:p>
          <a:p>
            <a:pPr marL="457200" lvl="0" indent="0" algn="l" rtl="0">
              <a:lnSpc>
                <a:spcPct val="100000"/>
              </a:lnSpc>
              <a:spcBef>
                <a:spcPts val="0"/>
              </a:spcBef>
              <a:spcAft>
                <a:spcPts val="0"/>
              </a:spcAft>
              <a:buNone/>
            </a:pPr>
            <a:endParaRPr>
              <a:latin typeface="Georgia"/>
              <a:ea typeface="Georgia"/>
              <a:cs typeface="Georgia"/>
              <a:sym typeface="Georgia"/>
            </a:endParaRPr>
          </a:p>
          <a:p>
            <a:pPr marL="0" lvl="0" indent="0" algn="l" rtl="0">
              <a:spcBef>
                <a:spcPts val="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980000"/>
                </a:solidFill>
              </a:rPr>
              <a:t>Discussion Question #2</a:t>
            </a:r>
            <a:endParaRPr>
              <a:solidFill>
                <a:srgbClr val="980000"/>
              </a:solidFill>
            </a:endParaRPr>
          </a:p>
        </p:txBody>
      </p:sp>
      <p:sp>
        <p:nvSpPr>
          <p:cNvPr id="138" name="Google Shape;138;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63585" algn="l" rtl="0">
              <a:spcBef>
                <a:spcPts val="0"/>
              </a:spcBef>
              <a:spcAft>
                <a:spcPts val="0"/>
              </a:spcAft>
              <a:buSzPts val="2126"/>
              <a:buFont typeface="Georgia"/>
              <a:buAutoNum type="alphaUcPeriod"/>
            </a:pPr>
            <a:r>
              <a:rPr lang="en">
                <a:latin typeface="Georgia"/>
                <a:ea typeface="Georgia"/>
                <a:cs typeface="Georgia"/>
                <a:sym typeface="Georgia"/>
              </a:rPr>
              <a:t>“The man meets my eyes for the first time. He puts his hands on his hips and looks straight at me. “What do you want?” (pg. 43). Why might this interaction have been confusing for Murray? How did Murray react to Mr. Cashman’s disrespect? How would you react to somebody being so disrespectful to you?</a:t>
            </a:r>
            <a:endParaRPr>
              <a:latin typeface="Georgia"/>
              <a:ea typeface="Georgia"/>
              <a:cs typeface="Georgia"/>
              <a:sym typeface="Georgia"/>
            </a:endParaRPr>
          </a:p>
          <a:p>
            <a:pPr marL="0" lvl="0" indent="0" algn="l" rtl="0">
              <a:spcBef>
                <a:spcPts val="1200"/>
              </a:spcBef>
              <a:spcAft>
                <a:spcPts val="0"/>
              </a:spcAft>
              <a:buNone/>
            </a:pPr>
            <a:endParaRPr sz="100">
              <a:latin typeface="Georgia"/>
              <a:ea typeface="Georgia"/>
              <a:cs typeface="Georgia"/>
              <a:sym typeface="Georgia"/>
            </a:endParaRPr>
          </a:p>
          <a:p>
            <a:pPr marL="457200" lvl="0" indent="-342900" algn="l" rtl="0">
              <a:spcBef>
                <a:spcPts val="1200"/>
              </a:spcBef>
              <a:spcAft>
                <a:spcPts val="0"/>
              </a:spcAft>
              <a:buSzPts val="1800"/>
              <a:buFont typeface="Georgia"/>
              <a:buAutoNum type="alphaUcPeriod"/>
            </a:pPr>
            <a:r>
              <a:rPr lang="en">
                <a:latin typeface="Georgia"/>
                <a:ea typeface="Georgia"/>
                <a:cs typeface="Georgia"/>
                <a:sym typeface="Georgia"/>
              </a:rPr>
              <a:t>Briefly describe how you would react if you were greeted at a guests house the way Mr. Murray McBride was treated by Mr. Cashman</a:t>
            </a:r>
            <a:endParaRPr>
              <a:latin typeface="Georgia"/>
              <a:ea typeface="Georgia"/>
              <a:cs typeface="Georgia"/>
              <a:sym typeface="Georgia"/>
            </a:endParaRPr>
          </a:p>
          <a:p>
            <a:pPr marL="457200" lvl="0" indent="0" algn="l" rtl="0">
              <a:spcBef>
                <a:spcPts val="12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980000"/>
                </a:solidFill>
              </a:rPr>
              <a:t>Discussion Question #3</a:t>
            </a:r>
            <a:endParaRPr>
              <a:solidFill>
                <a:srgbClr val="980000"/>
              </a:solidFill>
            </a:endParaRPr>
          </a:p>
        </p:txBody>
      </p:sp>
      <p:sp>
        <p:nvSpPr>
          <p:cNvPr id="144" name="Google Shape;144;p2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32105" algn="l" rtl="0">
              <a:spcBef>
                <a:spcPts val="0"/>
              </a:spcBef>
              <a:spcAft>
                <a:spcPts val="0"/>
              </a:spcAft>
              <a:buSzPts val="1630"/>
              <a:buAutoNum type="alphaUcPeriod"/>
            </a:pPr>
            <a:r>
              <a:rPr lang="en" sz="1545">
                <a:latin typeface="Georgia"/>
                <a:ea typeface="Georgia"/>
                <a:cs typeface="Georgia"/>
                <a:sym typeface="Georgia"/>
              </a:rPr>
              <a:t>“The crack of a bat hitting a baseball is the most beautiful sound in the world. Second to Jenny saying “I love you”, that is (pg. 46). Mr. Murray McBride brings Jason to the ballpark because he describes it as both alive and peaceful. Where is somewhere that you feel is alive and peaceful, and somewhere that you go to “get away”. What do you feel the most beautiful sound in the world is?</a:t>
            </a:r>
            <a:endParaRPr sz="1545">
              <a:latin typeface="Georgia"/>
              <a:ea typeface="Georgia"/>
              <a:cs typeface="Georgia"/>
              <a:sym typeface="Georgia"/>
            </a:endParaRPr>
          </a:p>
          <a:p>
            <a:pPr marL="457200" lvl="0" indent="-326707" algn="l" rtl="0">
              <a:spcBef>
                <a:spcPts val="0"/>
              </a:spcBef>
              <a:spcAft>
                <a:spcPts val="0"/>
              </a:spcAft>
              <a:buSzPts val="1545"/>
              <a:buFont typeface="Georgia"/>
              <a:buAutoNum type="alphaUcPeriod"/>
            </a:pPr>
            <a:r>
              <a:rPr lang="en" sz="1545">
                <a:latin typeface="Georgia"/>
                <a:ea typeface="Georgia"/>
                <a:cs typeface="Georgia"/>
                <a:sym typeface="Georgia"/>
              </a:rPr>
              <a:t>What was the first bucket list item that Jason asked Mr. Murray McBride to start with?</a:t>
            </a:r>
            <a:endParaRPr sz="1545">
              <a:latin typeface="Georgia"/>
              <a:ea typeface="Georgia"/>
              <a:cs typeface="Georgia"/>
              <a:sym typeface="Georgia"/>
            </a:endParaRPr>
          </a:p>
          <a:p>
            <a:pPr marL="914400" lvl="1" indent="-326707" algn="l" rtl="0">
              <a:spcBef>
                <a:spcPts val="0"/>
              </a:spcBef>
              <a:spcAft>
                <a:spcPts val="0"/>
              </a:spcAft>
              <a:buSzPts val="1545"/>
              <a:buFont typeface="Georgia"/>
              <a:buAutoNum type="alphaLcPeriod"/>
            </a:pPr>
            <a:r>
              <a:rPr lang="en" sz="1545">
                <a:latin typeface="Georgia"/>
                <a:ea typeface="Georgia"/>
                <a:cs typeface="Georgia"/>
                <a:sym typeface="Georgia"/>
              </a:rPr>
              <a:t>Kiss a girl (on the lips)</a:t>
            </a:r>
            <a:endParaRPr sz="1545">
              <a:latin typeface="Georgia"/>
              <a:ea typeface="Georgia"/>
              <a:cs typeface="Georgia"/>
              <a:sym typeface="Georgia"/>
            </a:endParaRPr>
          </a:p>
          <a:p>
            <a:pPr marL="914400" lvl="1" indent="-326707" algn="l" rtl="0">
              <a:spcBef>
                <a:spcPts val="0"/>
              </a:spcBef>
              <a:spcAft>
                <a:spcPts val="0"/>
              </a:spcAft>
              <a:buSzPts val="1545"/>
              <a:buFont typeface="Georgia"/>
              <a:buAutoNum type="alphaLcPeriod"/>
            </a:pPr>
            <a:r>
              <a:rPr lang="en" sz="1545">
                <a:latin typeface="Georgia"/>
                <a:ea typeface="Georgia"/>
                <a:cs typeface="Georgia"/>
                <a:sym typeface="Georgia"/>
              </a:rPr>
              <a:t> Hit a homerun in a major league baseball stadium </a:t>
            </a:r>
            <a:endParaRPr sz="1545">
              <a:latin typeface="Georgia"/>
              <a:ea typeface="Georgia"/>
              <a:cs typeface="Georgia"/>
              <a:sym typeface="Georgia"/>
            </a:endParaRPr>
          </a:p>
          <a:p>
            <a:pPr marL="914400" lvl="1" indent="-326707" algn="l" rtl="0">
              <a:spcBef>
                <a:spcPts val="0"/>
              </a:spcBef>
              <a:spcAft>
                <a:spcPts val="0"/>
              </a:spcAft>
              <a:buSzPts val="1545"/>
              <a:buFont typeface="Georgia"/>
              <a:buAutoNum type="alphaLcPeriod"/>
            </a:pPr>
            <a:r>
              <a:rPr lang="en" sz="1545">
                <a:latin typeface="Georgia"/>
                <a:ea typeface="Georgia"/>
                <a:cs typeface="Georgia"/>
                <a:sym typeface="Georgia"/>
              </a:rPr>
              <a:t>Be a superhero</a:t>
            </a:r>
            <a:endParaRPr sz="1545">
              <a:latin typeface="Georgia"/>
              <a:ea typeface="Georgia"/>
              <a:cs typeface="Georgia"/>
              <a:sym typeface="Georgia"/>
            </a:endParaRPr>
          </a:p>
          <a:p>
            <a:pPr marL="914400" lvl="1" indent="-326707" algn="l" rtl="0">
              <a:spcBef>
                <a:spcPts val="0"/>
              </a:spcBef>
              <a:spcAft>
                <a:spcPts val="0"/>
              </a:spcAft>
              <a:buSzPts val="1545"/>
              <a:buFont typeface="Georgia"/>
              <a:buAutoNum type="alphaLcPeriod"/>
            </a:pPr>
            <a:r>
              <a:rPr lang="en" sz="1545">
                <a:latin typeface="Georgia"/>
                <a:ea typeface="Georgia"/>
                <a:cs typeface="Georgia"/>
                <a:sym typeface="Georgia"/>
              </a:rPr>
              <a:t> Find a nice boyfriend for Mom </a:t>
            </a:r>
            <a:endParaRPr sz="1545">
              <a:latin typeface="Georgia"/>
              <a:ea typeface="Georgia"/>
              <a:cs typeface="Georgia"/>
              <a:sym typeface="Georgia"/>
            </a:endParaRPr>
          </a:p>
          <a:p>
            <a:pPr marL="914400" lvl="1" indent="-326707" algn="l" rtl="0">
              <a:spcBef>
                <a:spcPts val="0"/>
              </a:spcBef>
              <a:spcAft>
                <a:spcPts val="0"/>
              </a:spcAft>
              <a:buSzPts val="1545"/>
              <a:buFont typeface="Georgia"/>
              <a:buAutoNum type="alphaLcPeriod"/>
            </a:pPr>
            <a:r>
              <a:rPr lang="en" sz="1545">
                <a:latin typeface="Georgia"/>
                <a:ea typeface="Georgia"/>
                <a:cs typeface="Georgia"/>
                <a:sym typeface="Georgia"/>
              </a:rPr>
              <a:t>Do real magic</a:t>
            </a:r>
            <a:endParaRPr sz="1545">
              <a:latin typeface="Georgia"/>
              <a:ea typeface="Georgia"/>
              <a:cs typeface="Georgia"/>
              <a:sym typeface="Georgia"/>
            </a:endParaRPr>
          </a:p>
          <a:p>
            <a:pPr marL="457200" lvl="0" indent="0" algn="l" rtl="0">
              <a:spcBef>
                <a:spcPts val="1200"/>
              </a:spcBef>
              <a:spcAft>
                <a:spcPts val="1200"/>
              </a:spcAft>
              <a:buNone/>
            </a:pPr>
            <a:endParaRPr sz="1545">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751</Words>
  <Application>Microsoft Office PowerPoint</Application>
  <PresentationFormat>On-screen Show (16:9)</PresentationFormat>
  <Paragraphs>100</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Georgia</vt:lpstr>
      <vt:lpstr>Permanent Marker</vt:lpstr>
      <vt:lpstr>Arial</vt:lpstr>
      <vt:lpstr>Lato</vt:lpstr>
      <vt:lpstr>Roboto</vt:lpstr>
      <vt:lpstr>Geometric</vt:lpstr>
      <vt:lpstr>The Five Wishes of Mr. Murray Mcbride Chapter 6-8 Discussion</vt:lpstr>
      <vt:lpstr>Happy Birthday Larry!</vt:lpstr>
      <vt:lpstr>Goal Reminders</vt:lpstr>
      <vt:lpstr>Chapter 6 Summary</vt:lpstr>
      <vt:lpstr>Chapter 7 summary</vt:lpstr>
      <vt:lpstr>Chapter 8 Summary</vt:lpstr>
      <vt:lpstr>Discussion Question #1</vt:lpstr>
      <vt:lpstr>Discussion Question #2</vt:lpstr>
      <vt:lpstr>Discussion Question #3</vt:lpstr>
      <vt:lpstr>Discussion Question #4</vt:lpstr>
      <vt:lpstr> Valentine’s Day What are your thoughts?</vt:lpstr>
      <vt:lpstr>Would you rather</vt:lpstr>
      <vt:lpstr>Would you rather</vt:lpstr>
      <vt:lpstr>1 Down</vt:lpstr>
      <vt:lpstr>5 Across</vt:lpstr>
      <vt:lpstr>2 Across</vt:lpstr>
      <vt:lpstr>3 Down</vt:lpstr>
      <vt:lpstr>4 Across</vt:lpstr>
      <vt:lpstr>5 Down</vt:lpstr>
      <vt:lpstr>6 Across</vt:lpstr>
      <vt:lpstr>7 Down</vt:lpstr>
      <vt:lpstr>8 Across</vt:lpstr>
      <vt:lpstr>9 Down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Five Wishes of Mr. Murray Mcbride Chapter 6-8 Discussion</dc:title>
  <dc:creator>Kayla Stalph</dc:creator>
  <cp:lastModifiedBy>Kayla Stalph</cp:lastModifiedBy>
  <cp:revision>1</cp:revision>
  <dcterms:modified xsi:type="dcterms:W3CDTF">2022-02-18T02:23:27Z</dcterms:modified>
</cp:coreProperties>
</file>