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Georgia" panose="02040502050405020303" pitchFamily="18" charset="0"/>
      <p:regular r:id="rId21"/>
      <p:bold r:id="rId22"/>
      <p:italic r:id="rId23"/>
      <p:boldItalic r:id="rId24"/>
    </p:embeddedFont>
    <p:embeddedFont>
      <p:font typeface="Old Standard TT" panose="020B0604020202020204" charset="0"/>
      <p:regular r:id="rId25"/>
      <p:bold r:id="rId26"/>
      <p: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f30f7a847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cf30f7a84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cf30f7a847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cf30f7a84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cf30f7a847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cf30f7a847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f30f7a847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cf30f7a84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cf30f7a847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cf30f7a847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cf30f7a847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cf30f7a84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cf30f7a847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cf30f7a84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f30f7a847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cf30f7a84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cf30f7a847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cf30f7a847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cf30f7a847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cf30f7a847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f30f7a847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f30f7a847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f30f7a847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f30f7a847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cf30f7a847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cf30f7a847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f30f7a847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cf30f7a847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f30f7a847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f30f7a847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f30f7a847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f30f7a847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cf30f7a847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cf30f7a847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 Five Wishes of Mr. Murray Mcbride Chapters 37-43</a:t>
            </a:r>
            <a:endParaRPr/>
          </a:p>
        </p:txBody>
      </p:sp>
      <p:sp>
        <p:nvSpPr>
          <p:cNvPr id="60" name="Google Shape;60;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April 9th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 1A</a:t>
            </a:r>
            <a:endParaRPr/>
          </a:p>
        </p:txBody>
      </p:sp>
      <p:sp>
        <p:nvSpPr>
          <p:cNvPr id="134" name="Google Shape;134;p2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latin typeface="Georgia"/>
                <a:ea typeface="Georgia"/>
                <a:cs typeface="Georgia"/>
                <a:sym typeface="Georgia"/>
              </a:rPr>
              <a:t>In chapter 37 (page 186), Murray says, “There was a time when news like that would take days to make the rounds.” How do we get our news now? How has this changed in your lifetime?</a:t>
            </a:r>
            <a:endParaRPr sz="2400">
              <a:latin typeface="Georgia"/>
              <a:ea typeface="Georgia"/>
              <a:cs typeface="Georgia"/>
              <a:sym typeface="Georgia"/>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 1B</a:t>
            </a:r>
            <a:endParaRPr/>
          </a:p>
        </p:txBody>
      </p:sp>
      <p:sp>
        <p:nvSpPr>
          <p:cNvPr id="140" name="Google Shape;140;p2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marR="0" lvl="0" indent="-361950" algn="l" rtl="0">
              <a:lnSpc>
                <a:spcPct val="100000"/>
              </a:lnSpc>
              <a:spcBef>
                <a:spcPts val="0"/>
              </a:spcBef>
              <a:spcAft>
                <a:spcPts val="0"/>
              </a:spcAft>
              <a:buSzPts val="2100"/>
              <a:buFont typeface="Georgia"/>
              <a:buAutoNum type="arabicPeriod"/>
            </a:pPr>
            <a:r>
              <a:rPr lang="en" sz="2100">
                <a:latin typeface="Georgia"/>
                <a:ea typeface="Georgia"/>
                <a:cs typeface="Georgia"/>
                <a:sym typeface="Georgia"/>
              </a:rPr>
              <a:t>In chapter 38 (page 191), Murray cannot believe how even though Jason has heart problems, he always seemed okay to Murray. What made Murray believe this?</a:t>
            </a:r>
            <a:endParaRPr sz="2100">
              <a:latin typeface="Georgia"/>
              <a:ea typeface="Georgia"/>
              <a:cs typeface="Georgia"/>
              <a:sym typeface="Georgia"/>
            </a:endParaRPr>
          </a:p>
          <a:p>
            <a:pPr marL="914400" marR="0" lvl="0" indent="0" algn="l" rtl="0">
              <a:lnSpc>
                <a:spcPct val="100000"/>
              </a:lnSpc>
              <a:spcBef>
                <a:spcPts val="0"/>
              </a:spcBef>
              <a:spcAft>
                <a:spcPts val="0"/>
              </a:spcAft>
              <a:buClr>
                <a:schemeClr val="dk1"/>
              </a:buClr>
              <a:buSzPts val="1100"/>
              <a:buFont typeface="Arial"/>
              <a:buNone/>
            </a:pPr>
            <a:endParaRPr sz="2100">
              <a:latin typeface="Georgia"/>
              <a:ea typeface="Georgia"/>
              <a:cs typeface="Georgia"/>
              <a:sym typeface="Georgia"/>
            </a:endParaRPr>
          </a:p>
          <a:p>
            <a:pPr marL="914400" marR="0" lvl="1" indent="-361950" algn="l" rtl="0">
              <a:lnSpc>
                <a:spcPct val="100000"/>
              </a:lnSpc>
              <a:spcBef>
                <a:spcPts val="0"/>
              </a:spcBef>
              <a:spcAft>
                <a:spcPts val="0"/>
              </a:spcAft>
              <a:buSzPts val="2100"/>
              <a:buFont typeface="Georgia"/>
              <a:buAutoNum type="alphaLcPeriod"/>
            </a:pPr>
            <a:r>
              <a:rPr lang="en" sz="2100">
                <a:latin typeface="Georgia"/>
                <a:ea typeface="Georgia"/>
                <a:cs typeface="Georgia"/>
                <a:sym typeface="Georgia"/>
              </a:rPr>
              <a:t>He has kissed a girl</a:t>
            </a:r>
            <a:endParaRPr sz="2100">
              <a:latin typeface="Georgia"/>
              <a:ea typeface="Georgia"/>
              <a:cs typeface="Georgia"/>
              <a:sym typeface="Georgia"/>
            </a:endParaRPr>
          </a:p>
          <a:p>
            <a:pPr marL="914400" marR="0" lvl="1" indent="-361950" algn="l" rtl="0">
              <a:lnSpc>
                <a:spcPct val="100000"/>
              </a:lnSpc>
              <a:spcBef>
                <a:spcPts val="0"/>
              </a:spcBef>
              <a:spcAft>
                <a:spcPts val="0"/>
              </a:spcAft>
              <a:buSzPts val="2100"/>
              <a:buFont typeface="Georgia"/>
              <a:buAutoNum type="alphaLcPeriod"/>
            </a:pPr>
            <a:r>
              <a:rPr lang="en" sz="2100">
                <a:latin typeface="Georgia"/>
                <a:ea typeface="Georgia"/>
                <a:cs typeface="Georgia"/>
                <a:sym typeface="Georgia"/>
              </a:rPr>
              <a:t>He has punched a boy much bigger than him</a:t>
            </a:r>
            <a:endParaRPr sz="2100">
              <a:latin typeface="Georgia"/>
              <a:ea typeface="Georgia"/>
              <a:cs typeface="Georgia"/>
              <a:sym typeface="Georgia"/>
            </a:endParaRPr>
          </a:p>
          <a:p>
            <a:pPr marL="914400" marR="0" lvl="1" indent="-361950" algn="l" rtl="0">
              <a:lnSpc>
                <a:spcPct val="100000"/>
              </a:lnSpc>
              <a:spcBef>
                <a:spcPts val="0"/>
              </a:spcBef>
              <a:spcAft>
                <a:spcPts val="0"/>
              </a:spcAft>
              <a:buSzPts val="2100"/>
              <a:buFont typeface="Georgia"/>
              <a:buAutoNum type="alphaLcPeriod"/>
            </a:pPr>
            <a:r>
              <a:rPr lang="en" sz="2100">
                <a:latin typeface="Georgia"/>
                <a:ea typeface="Georgia"/>
                <a:cs typeface="Georgia"/>
                <a:sym typeface="Georgia"/>
              </a:rPr>
              <a:t>Hit a ball over the Wrigley Field fence</a:t>
            </a:r>
            <a:endParaRPr sz="2100">
              <a:latin typeface="Georgia"/>
              <a:ea typeface="Georgia"/>
              <a:cs typeface="Georgia"/>
              <a:sym typeface="Georgia"/>
            </a:endParaRPr>
          </a:p>
          <a:p>
            <a:pPr marL="914400" marR="0" lvl="1" indent="-361950" algn="l" rtl="0">
              <a:lnSpc>
                <a:spcPct val="100000"/>
              </a:lnSpc>
              <a:spcBef>
                <a:spcPts val="0"/>
              </a:spcBef>
              <a:spcAft>
                <a:spcPts val="0"/>
              </a:spcAft>
              <a:buSzPts val="2100"/>
              <a:buFont typeface="Georgia"/>
              <a:buAutoNum type="alphaLcPeriod"/>
            </a:pPr>
            <a:r>
              <a:rPr lang="en" sz="2100">
                <a:latin typeface="Georgia"/>
                <a:ea typeface="Georgia"/>
                <a:cs typeface="Georgia"/>
                <a:sym typeface="Georgia"/>
              </a:rPr>
              <a:t>All of the above</a:t>
            </a:r>
            <a:endParaRPr sz="2100">
              <a:latin typeface="Georgia"/>
              <a:ea typeface="Georgia"/>
              <a:cs typeface="Georgia"/>
              <a:sym typeface="Georgia"/>
            </a:endParaRPr>
          </a:p>
          <a:p>
            <a:pPr marL="0" lvl="0" indent="0" algn="l" rtl="0">
              <a:spcBef>
                <a:spcPts val="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 2A</a:t>
            </a:r>
            <a:endParaRPr/>
          </a:p>
        </p:txBody>
      </p:sp>
      <p:sp>
        <p:nvSpPr>
          <p:cNvPr id="146" name="Google Shape;146;p2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a:latin typeface="Georgia"/>
                <a:ea typeface="Georgia"/>
                <a:cs typeface="Georgia"/>
                <a:sym typeface="Georgia"/>
              </a:rPr>
              <a:t>In chapter 38 (page 191), Murray cannot believe how even though Jason has heart problems, he always seemed okay to Murray. Murray says, “But now I see it. It’s because there are two hearts in each of us.” What does Murray mean by this? Do you believe that there are two hearts in each of us the way Murray does?</a:t>
            </a:r>
            <a:endParaRPr sz="2400">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 2B</a:t>
            </a:r>
            <a:endParaRPr/>
          </a:p>
        </p:txBody>
      </p:sp>
      <p:sp>
        <p:nvSpPr>
          <p:cNvPr id="152" name="Google Shape;152;p2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marR="0" lvl="0" indent="-381000" algn="l" rtl="0">
              <a:lnSpc>
                <a:spcPct val="100000"/>
              </a:lnSpc>
              <a:spcBef>
                <a:spcPts val="0"/>
              </a:spcBef>
              <a:spcAft>
                <a:spcPts val="0"/>
              </a:spcAft>
              <a:buSzPts val="2400"/>
              <a:buFont typeface="Georgia"/>
              <a:buAutoNum type="arabicPeriod"/>
            </a:pPr>
            <a:r>
              <a:rPr lang="en" sz="2400">
                <a:latin typeface="Georgia"/>
                <a:ea typeface="Georgia"/>
                <a:cs typeface="Georgia"/>
                <a:sym typeface="Georgia"/>
              </a:rPr>
              <a:t>At the end of chapter 40, Murray attempts to sacrifice his life so that Jason could have his heart. How does Anna react?</a:t>
            </a:r>
            <a:endParaRPr sz="2400">
              <a:latin typeface="Georgia"/>
              <a:ea typeface="Georgia"/>
              <a:cs typeface="Georgia"/>
              <a:sym typeface="Georgia"/>
            </a:endParaRPr>
          </a:p>
          <a:p>
            <a:pPr marL="914400" marR="0" lvl="0" indent="0" algn="l" rtl="0">
              <a:lnSpc>
                <a:spcPct val="100000"/>
              </a:lnSpc>
              <a:spcBef>
                <a:spcPts val="0"/>
              </a:spcBef>
              <a:spcAft>
                <a:spcPts val="0"/>
              </a:spcAft>
              <a:buClr>
                <a:schemeClr val="dk1"/>
              </a:buClr>
              <a:buSzPts val="1100"/>
              <a:buFont typeface="Arial"/>
              <a:buNone/>
            </a:pPr>
            <a:endParaRPr sz="2400">
              <a:latin typeface="Georgia"/>
              <a:ea typeface="Georgia"/>
              <a:cs typeface="Georgia"/>
              <a:sym typeface="Georgia"/>
            </a:endParaRPr>
          </a:p>
          <a:p>
            <a:pPr marL="914400" marR="0" lvl="1" indent="-381000" algn="l" rtl="0">
              <a:lnSpc>
                <a:spcPct val="100000"/>
              </a:lnSpc>
              <a:spcBef>
                <a:spcPts val="0"/>
              </a:spcBef>
              <a:spcAft>
                <a:spcPts val="0"/>
              </a:spcAft>
              <a:buSzPts val="2400"/>
              <a:buFont typeface="Georgia"/>
              <a:buAutoNum type="alphaLcPeriod"/>
            </a:pPr>
            <a:r>
              <a:rPr lang="en" sz="2400">
                <a:latin typeface="Georgia"/>
                <a:ea typeface="Georgia"/>
                <a:cs typeface="Georgia"/>
                <a:sym typeface="Georgia"/>
              </a:rPr>
              <a:t>She thanks Murray for trying to sacrifice his life</a:t>
            </a:r>
            <a:endParaRPr sz="2400">
              <a:latin typeface="Georgia"/>
              <a:ea typeface="Georgia"/>
              <a:cs typeface="Georgia"/>
              <a:sym typeface="Georgia"/>
            </a:endParaRPr>
          </a:p>
          <a:p>
            <a:pPr marL="914400" marR="0" lvl="1" indent="-381000" algn="l" rtl="0">
              <a:lnSpc>
                <a:spcPct val="100000"/>
              </a:lnSpc>
              <a:spcBef>
                <a:spcPts val="0"/>
              </a:spcBef>
              <a:spcAft>
                <a:spcPts val="0"/>
              </a:spcAft>
              <a:buSzPts val="2400"/>
              <a:buFont typeface="Georgia"/>
              <a:buAutoNum type="alphaLcPeriod"/>
            </a:pPr>
            <a:r>
              <a:rPr lang="en" sz="2400">
                <a:latin typeface="Georgia"/>
                <a:ea typeface="Georgia"/>
                <a:cs typeface="Georgia"/>
                <a:sym typeface="Georgia"/>
              </a:rPr>
              <a:t>She smacks him in the face</a:t>
            </a:r>
            <a:endParaRPr sz="2400">
              <a:latin typeface="Georgia"/>
              <a:ea typeface="Georgia"/>
              <a:cs typeface="Georgia"/>
              <a:sym typeface="Georgia"/>
            </a:endParaRPr>
          </a:p>
          <a:p>
            <a:pPr marL="914400" marR="0" lvl="1" indent="-381000" algn="l" rtl="0">
              <a:lnSpc>
                <a:spcPct val="100000"/>
              </a:lnSpc>
              <a:spcBef>
                <a:spcPts val="0"/>
              </a:spcBef>
              <a:spcAft>
                <a:spcPts val="0"/>
              </a:spcAft>
              <a:buSzPts val="2400"/>
              <a:buFont typeface="Georgia"/>
              <a:buAutoNum type="alphaLcPeriod"/>
            </a:pPr>
            <a:r>
              <a:rPr lang="en" sz="2400">
                <a:latin typeface="Georgia"/>
                <a:ea typeface="Georgia"/>
                <a:cs typeface="Georgia"/>
                <a:sym typeface="Georgia"/>
              </a:rPr>
              <a:t>She begs the doctor to let Murray give his heart</a:t>
            </a:r>
            <a:endParaRPr sz="2400">
              <a:latin typeface="Georgia"/>
              <a:ea typeface="Georgia"/>
              <a:cs typeface="Georgia"/>
              <a:sym typeface="Georgia"/>
            </a:endParaRPr>
          </a:p>
          <a:p>
            <a:pPr marL="914400" marR="0" lvl="1" indent="-381000" algn="l" rtl="0">
              <a:lnSpc>
                <a:spcPct val="100000"/>
              </a:lnSpc>
              <a:spcBef>
                <a:spcPts val="0"/>
              </a:spcBef>
              <a:spcAft>
                <a:spcPts val="0"/>
              </a:spcAft>
              <a:buSzPts val="2400"/>
              <a:buFont typeface="Georgia"/>
              <a:buAutoNum type="alphaLcPeriod"/>
            </a:pPr>
            <a:r>
              <a:rPr lang="en" sz="2400">
                <a:latin typeface="Georgia"/>
                <a:ea typeface="Georgia"/>
                <a:cs typeface="Georgia"/>
                <a:sym typeface="Georgia"/>
              </a:rPr>
              <a:t>She tells Jason Murray is donating his heart</a:t>
            </a:r>
            <a:endParaRPr sz="2400">
              <a:latin typeface="Georgia"/>
              <a:ea typeface="Georgia"/>
              <a:cs typeface="Georgia"/>
              <a:sym typeface="Georgia"/>
            </a:endParaRPr>
          </a:p>
          <a:p>
            <a:pPr marL="0" lvl="0" indent="0" algn="l" rtl="0">
              <a:spcBef>
                <a:spcPts val="0"/>
              </a:spcBef>
              <a:spcAft>
                <a:spcPts val="1200"/>
              </a:spcAft>
              <a:buNone/>
            </a:pPr>
            <a:endParaRPr sz="2400">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 3A</a:t>
            </a:r>
            <a:endParaRPr/>
          </a:p>
        </p:txBody>
      </p:sp>
      <p:sp>
        <p:nvSpPr>
          <p:cNvPr id="158" name="Google Shape;158;p26"/>
          <p:cNvSpPr txBox="1">
            <a:spLocks noGrp="1"/>
          </p:cNvSpPr>
          <p:nvPr>
            <p:ph type="body" idx="1"/>
          </p:nvPr>
        </p:nvSpPr>
        <p:spPr>
          <a:xfrm>
            <a:off x="150950" y="1171600"/>
            <a:ext cx="8520600" cy="3397200"/>
          </a:xfrm>
          <a:prstGeom prst="rect">
            <a:avLst/>
          </a:prstGeom>
        </p:spPr>
        <p:txBody>
          <a:bodyPr spcFirstLastPara="1" wrap="square" lIns="91425" tIns="91425" rIns="91425" bIns="91425" anchor="t" anchorCtr="0">
            <a:normAutofit/>
          </a:bodyPr>
          <a:lstStyle/>
          <a:p>
            <a:pPr marL="457200" marR="0" lvl="0" indent="-381000" algn="l" rtl="0">
              <a:lnSpc>
                <a:spcPct val="100000"/>
              </a:lnSpc>
              <a:spcBef>
                <a:spcPts val="0"/>
              </a:spcBef>
              <a:spcAft>
                <a:spcPts val="0"/>
              </a:spcAft>
              <a:buSzPts val="2400"/>
              <a:buFont typeface="Georgia"/>
              <a:buAutoNum type="arabicPeriod"/>
            </a:pPr>
            <a:r>
              <a:rPr lang="en" sz="2400">
                <a:latin typeface="Georgia"/>
                <a:ea typeface="Georgia"/>
                <a:cs typeface="Georgia"/>
                <a:sym typeface="Georgia"/>
              </a:rPr>
              <a:t>At the end of chapter 40, Murray attempts to sacrifice his life so that Jason could have his heart. Does this work? How does Anna react? Has there ever been a time in your life where you had to sacrifice something?</a:t>
            </a:r>
            <a:endParaRPr sz="2800">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 3B</a:t>
            </a:r>
            <a:endParaRPr/>
          </a:p>
        </p:txBody>
      </p:sp>
      <p:sp>
        <p:nvSpPr>
          <p:cNvPr id="164" name="Google Shape;164;p2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marR="0" lvl="0" indent="-368300" algn="l" rtl="0">
              <a:lnSpc>
                <a:spcPct val="100000"/>
              </a:lnSpc>
              <a:spcBef>
                <a:spcPts val="0"/>
              </a:spcBef>
              <a:spcAft>
                <a:spcPts val="0"/>
              </a:spcAft>
              <a:buSzPts val="2200"/>
              <a:buFont typeface="Georgia"/>
              <a:buAutoNum type="arabicPeriod"/>
            </a:pPr>
            <a:r>
              <a:rPr lang="en" sz="2200">
                <a:latin typeface="Georgia"/>
                <a:ea typeface="Georgia"/>
                <a:cs typeface="Georgia"/>
                <a:sym typeface="Georgia"/>
              </a:rPr>
              <a:t>In chapter 37 (page 186), Murray says, “There was a time when news like that would take days to make the rounds.” How do you get your news today? (Select all that apply)</a:t>
            </a:r>
            <a:endParaRPr sz="2200">
              <a:latin typeface="Georgia"/>
              <a:ea typeface="Georgia"/>
              <a:cs typeface="Georgia"/>
              <a:sym typeface="Georgia"/>
            </a:endParaRPr>
          </a:p>
          <a:p>
            <a:pPr marL="914400" marR="0" lvl="0" indent="0" algn="l" rtl="0">
              <a:lnSpc>
                <a:spcPct val="100000"/>
              </a:lnSpc>
              <a:spcBef>
                <a:spcPts val="0"/>
              </a:spcBef>
              <a:spcAft>
                <a:spcPts val="0"/>
              </a:spcAft>
              <a:buClr>
                <a:schemeClr val="dk1"/>
              </a:buClr>
              <a:buSzPts val="1100"/>
              <a:buFont typeface="Arial"/>
              <a:buNone/>
            </a:pPr>
            <a:endParaRPr sz="2200">
              <a:latin typeface="Georgia"/>
              <a:ea typeface="Georgia"/>
              <a:cs typeface="Georgia"/>
              <a:sym typeface="Georgia"/>
            </a:endParaRPr>
          </a:p>
          <a:p>
            <a:pPr marL="914400" marR="0" lvl="1" indent="-368300" algn="l" rtl="0">
              <a:lnSpc>
                <a:spcPct val="100000"/>
              </a:lnSpc>
              <a:spcBef>
                <a:spcPts val="0"/>
              </a:spcBef>
              <a:spcAft>
                <a:spcPts val="0"/>
              </a:spcAft>
              <a:buSzPts val="2200"/>
              <a:buFont typeface="Georgia"/>
              <a:buAutoNum type="alphaLcPeriod"/>
            </a:pPr>
            <a:r>
              <a:rPr lang="en" sz="2200">
                <a:latin typeface="Georgia"/>
                <a:ea typeface="Georgia"/>
                <a:cs typeface="Georgia"/>
                <a:sym typeface="Georgia"/>
              </a:rPr>
              <a:t>Cell phones</a:t>
            </a:r>
            <a:endParaRPr sz="2200">
              <a:latin typeface="Georgia"/>
              <a:ea typeface="Georgia"/>
              <a:cs typeface="Georgia"/>
              <a:sym typeface="Georgia"/>
            </a:endParaRPr>
          </a:p>
          <a:p>
            <a:pPr marL="914400" marR="0" lvl="1" indent="-368300" algn="l" rtl="0">
              <a:lnSpc>
                <a:spcPct val="100000"/>
              </a:lnSpc>
              <a:spcBef>
                <a:spcPts val="0"/>
              </a:spcBef>
              <a:spcAft>
                <a:spcPts val="0"/>
              </a:spcAft>
              <a:buSzPts val="2200"/>
              <a:buFont typeface="Georgia"/>
              <a:buAutoNum type="alphaLcPeriod"/>
            </a:pPr>
            <a:r>
              <a:rPr lang="en" sz="2200">
                <a:latin typeface="Georgia"/>
                <a:ea typeface="Georgia"/>
                <a:cs typeface="Georgia"/>
                <a:sym typeface="Georgia"/>
              </a:rPr>
              <a:t>Internet</a:t>
            </a:r>
            <a:endParaRPr sz="2200">
              <a:latin typeface="Georgia"/>
              <a:ea typeface="Georgia"/>
              <a:cs typeface="Georgia"/>
              <a:sym typeface="Georgia"/>
            </a:endParaRPr>
          </a:p>
          <a:p>
            <a:pPr marL="914400" marR="0" lvl="1" indent="-368300" algn="l" rtl="0">
              <a:lnSpc>
                <a:spcPct val="100000"/>
              </a:lnSpc>
              <a:spcBef>
                <a:spcPts val="0"/>
              </a:spcBef>
              <a:spcAft>
                <a:spcPts val="0"/>
              </a:spcAft>
              <a:buSzPts val="2200"/>
              <a:buFont typeface="Georgia"/>
              <a:buAutoNum type="alphaLcPeriod"/>
            </a:pPr>
            <a:r>
              <a:rPr lang="en" sz="2200">
                <a:latin typeface="Georgia"/>
                <a:ea typeface="Georgia"/>
                <a:cs typeface="Georgia"/>
                <a:sym typeface="Georgia"/>
              </a:rPr>
              <a:t>Talking with family and friends</a:t>
            </a:r>
            <a:endParaRPr sz="2200">
              <a:latin typeface="Georgia"/>
              <a:ea typeface="Georgia"/>
              <a:cs typeface="Georgia"/>
              <a:sym typeface="Georgia"/>
            </a:endParaRPr>
          </a:p>
          <a:p>
            <a:pPr marL="914400" marR="0" lvl="1" indent="-368300" algn="l" rtl="0">
              <a:lnSpc>
                <a:spcPct val="100000"/>
              </a:lnSpc>
              <a:spcBef>
                <a:spcPts val="0"/>
              </a:spcBef>
              <a:spcAft>
                <a:spcPts val="0"/>
              </a:spcAft>
              <a:buSzPts val="2200"/>
              <a:buFont typeface="Georgia"/>
              <a:buAutoNum type="alphaLcPeriod"/>
            </a:pPr>
            <a:r>
              <a:rPr lang="en" sz="2200">
                <a:latin typeface="Georgia"/>
                <a:ea typeface="Georgia"/>
                <a:cs typeface="Georgia"/>
                <a:sym typeface="Georgia"/>
              </a:rPr>
              <a:t>Newspaper</a:t>
            </a:r>
            <a:endParaRPr sz="2200">
              <a:latin typeface="Georgia"/>
              <a:ea typeface="Georgia"/>
              <a:cs typeface="Georgia"/>
              <a:sym typeface="Georgia"/>
            </a:endParaRPr>
          </a:p>
          <a:p>
            <a:pPr marL="914400" marR="0" lvl="1" indent="-368300" algn="l" rtl="0">
              <a:lnSpc>
                <a:spcPct val="100000"/>
              </a:lnSpc>
              <a:spcBef>
                <a:spcPts val="0"/>
              </a:spcBef>
              <a:spcAft>
                <a:spcPts val="0"/>
              </a:spcAft>
              <a:buSzPts val="2200"/>
              <a:buFont typeface="Georgia"/>
              <a:buAutoNum type="alphaLcPeriod"/>
            </a:pPr>
            <a:r>
              <a:rPr lang="en" sz="2200">
                <a:latin typeface="Georgia"/>
                <a:ea typeface="Georgia"/>
                <a:cs typeface="Georgia"/>
                <a:sym typeface="Georgia"/>
              </a:rPr>
              <a:t>Television</a:t>
            </a:r>
            <a:endParaRPr sz="3200">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 4A</a:t>
            </a:r>
            <a:endParaRPr/>
          </a:p>
        </p:txBody>
      </p:sp>
      <p:sp>
        <p:nvSpPr>
          <p:cNvPr id="170" name="Google Shape;170;p2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marR="0" lvl="0" indent="-381000" algn="l" rtl="0">
              <a:lnSpc>
                <a:spcPct val="100000"/>
              </a:lnSpc>
              <a:spcBef>
                <a:spcPts val="0"/>
              </a:spcBef>
              <a:spcAft>
                <a:spcPts val="0"/>
              </a:spcAft>
              <a:buSzPts val="2400"/>
              <a:buFont typeface="Georgia"/>
              <a:buAutoNum type="arabicPeriod"/>
            </a:pPr>
            <a:r>
              <a:rPr lang="en" sz="2400">
                <a:latin typeface="Georgia"/>
                <a:ea typeface="Georgia"/>
                <a:cs typeface="Georgia"/>
                <a:sym typeface="Georgia"/>
              </a:rPr>
              <a:t>In Chapter 43, Murray is in a bed next to Jason in the hospital room. What news did Murray get from the doctor? How did Murray handle this news? Do you have any predictions for Murray and Jason being in the same hospital room together?</a:t>
            </a:r>
            <a:endParaRPr sz="2800">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 4B</a:t>
            </a:r>
            <a:endParaRPr/>
          </a:p>
        </p:txBody>
      </p:sp>
      <p:sp>
        <p:nvSpPr>
          <p:cNvPr id="176" name="Google Shape;176;p2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marR="0" lvl="0" indent="-381000" algn="l" rtl="0">
              <a:lnSpc>
                <a:spcPct val="100000"/>
              </a:lnSpc>
              <a:spcBef>
                <a:spcPts val="0"/>
              </a:spcBef>
              <a:spcAft>
                <a:spcPts val="0"/>
              </a:spcAft>
              <a:buSzPts val="2400"/>
              <a:buFont typeface="Georgia"/>
              <a:buAutoNum type="arabicPeriod"/>
            </a:pPr>
            <a:r>
              <a:rPr lang="en" sz="2400">
                <a:latin typeface="Georgia"/>
                <a:ea typeface="Georgia"/>
                <a:cs typeface="Georgia"/>
                <a:sym typeface="Georgia"/>
              </a:rPr>
              <a:t>In Chapter 43, Murray is in a bed next to Jason in the hospital room. What news did Murray get from the doctor?</a:t>
            </a:r>
            <a:endParaRPr sz="2400">
              <a:latin typeface="Georgia"/>
              <a:ea typeface="Georgia"/>
              <a:cs typeface="Georgia"/>
              <a:sym typeface="Georgia"/>
            </a:endParaRPr>
          </a:p>
          <a:p>
            <a:pPr marL="914400" marR="0" lvl="0" indent="0" algn="l" rtl="0">
              <a:lnSpc>
                <a:spcPct val="100000"/>
              </a:lnSpc>
              <a:spcBef>
                <a:spcPts val="0"/>
              </a:spcBef>
              <a:spcAft>
                <a:spcPts val="0"/>
              </a:spcAft>
              <a:buClr>
                <a:schemeClr val="dk1"/>
              </a:buClr>
              <a:buSzPts val="1100"/>
              <a:buFont typeface="Arial"/>
              <a:buNone/>
            </a:pPr>
            <a:endParaRPr sz="2400">
              <a:latin typeface="Georgia"/>
              <a:ea typeface="Georgia"/>
              <a:cs typeface="Georgia"/>
              <a:sym typeface="Georgia"/>
            </a:endParaRPr>
          </a:p>
          <a:p>
            <a:pPr marL="914400" marR="0" lvl="1" indent="-381000" algn="l" rtl="0">
              <a:lnSpc>
                <a:spcPct val="100000"/>
              </a:lnSpc>
              <a:spcBef>
                <a:spcPts val="0"/>
              </a:spcBef>
              <a:spcAft>
                <a:spcPts val="0"/>
              </a:spcAft>
              <a:buSzPts val="2400"/>
              <a:buFont typeface="Georgia"/>
              <a:buAutoNum type="alphaLcPeriod"/>
            </a:pPr>
            <a:r>
              <a:rPr lang="en" sz="2400">
                <a:latin typeface="Georgia"/>
                <a:ea typeface="Georgia"/>
                <a:cs typeface="Georgia"/>
                <a:sym typeface="Georgia"/>
              </a:rPr>
              <a:t>He will be able to donate his heart to Jason</a:t>
            </a:r>
            <a:endParaRPr sz="2400">
              <a:latin typeface="Georgia"/>
              <a:ea typeface="Georgia"/>
              <a:cs typeface="Georgia"/>
              <a:sym typeface="Georgia"/>
            </a:endParaRPr>
          </a:p>
          <a:p>
            <a:pPr marL="914400" marR="0" lvl="1" indent="-381000" algn="l" rtl="0">
              <a:lnSpc>
                <a:spcPct val="100000"/>
              </a:lnSpc>
              <a:spcBef>
                <a:spcPts val="0"/>
              </a:spcBef>
              <a:spcAft>
                <a:spcPts val="0"/>
              </a:spcAft>
              <a:buSzPts val="2400"/>
              <a:buFont typeface="Georgia"/>
              <a:buAutoNum type="alphaLcPeriod"/>
            </a:pPr>
            <a:r>
              <a:rPr lang="en" sz="2400">
                <a:latin typeface="Georgia"/>
                <a:ea typeface="Georgia"/>
                <a:cs typeface="Georgia"/>
                <a:sym typeface="Georgia"/>
              </a:rPr>
              <a:t>Murray’s lungs are not holding up</a:t>
            </a:r>
            <a:endParaRPr sz="2400">
              <a:latin typeface="Georgia"/>
              <a:ea typeface="Georgia"/>
              <a:cs typeface="Georgia"/>
              <a:sym typeface="Georgia"/>
            </a:endParaRPr>
          </a:p>
          <a:p>
            <a:pPr marL="914400" marR="0" lvl="1" indent="-381000" algn="l" rtl="0">
              <a:lnSpc>
                <a:spcPct val="100000"/>
              </a:lnSpc>
              <a:spcBef>
                <a:spcPts val="0"/>
              </a:spcBef>
              <a:spcAft>
                <a:spcPts val="0"/>
              </a:spcAft>
              <a:buSzPts val="2400"/>
              <a:buFont typeface="Georgia"/>
              <a:buAutoNum type="alphaLcPeriod"/>
            </a:pPr>
            <a:r>
              <a:rPr lang="en" sz="2400">
                <a:latin typeface="Georgia"/>
                <a:ea typeface="Georgia"/>
                <a:cs typeface="Georgia"/>
                <a:sym typeface="Georgia"/>
              </a:rPr>
              <a:t>Murray has late-stage bone cancer </a:t>
            </a:r>
            <a:endParaRPr sz="2400">
              <a:latin typeface="Georgia"/>
              <a:ea typeface="Georgia"/>
              <a:cs typeface="Georgia"/>
              <a:sym typeface="Georgia"/>
            </a:endParaRPr>
          </a:p>
          <a:p>
            <a:pPr marL="914400" marR="0" lvl="1" indent="-381000" algn="l" rtl="0">
              <a:lnSpc>
                <a:spcPct val="100000"/>
              </a:lnSpc>
              <a:spcBef>
                <a:spcPts val="0"/>
              </a:spcBef>
              <a:spcAft>
                <a:spcPts val="0"/>
              </a:spcAft>
              <a:buSzPts val="2400"/>
              <a:buFont typeface="Georgia"/>
              <a:buAutoNum type="alphaLcPeriod"/>
            </a:pPr>
            <a:r>
              <a:rPr lang="en" sz="2400">
                <a:latin typeface="Georgia"/>
                <a:ea typeface="Georgia"/>
                <a:cs typeface="Georgia"/>
                <a:sym typeface="Georgia"/>
              </a:rPr>
              <a:t>Murray is still a very healthy 100 year old man</a:t>
            </a:r>
            <a:endParaRPr sz="2400">
              <a:latin typeface="Georgia"/>
              <a:ea typeface="Georgia"/>
              <a:cs typeface="Georgia"/>
              <a:sym typeface="Georgia"/>
            </a:endParaRPr>
          </a:p>
          <a:p>
            <a:pPr marL="0" lvl="0" indent="0" algn="l" rtl="0">
              <a:spcBef>
                <a:spcPts val="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311700" y="410000"/>
            <a:ext cx="42603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Crossword Answers</a:t>
            </a:r>
            <a:endParaRPr/>
          </a:p>
        </p:txBody>
      </p:sp>
      <p:sp>
        <p:nvSpPr>
          <p:cNvPr id="182" name="Google Shape;182;p30"/>
          <p:cNvSpPr txBox="1">
            <a:spLocks noGrp="1"/>
          </p:cNvSpPr>
          <p:nvPr>
            <p:ph type="body" idx="1"/>
          </p:nvPr>
        </p:nvSpPr>
        <p:spPr>
          <a:xfrm>
            <a:off x="311700" y="1229875"/>
            <a:ext cx="42603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How was the Crossword?</a:t>
            </a:r>
            <a:endParaRPr/>
          </a:p>
        </p:txBody>
      </p:sp>
      <p:pic>
        <p:nvPicPr>
          <p:cNvPr id="183" name="Google Shape;183;p30"/>
          <p:cNvPicPr preferRelativeResize="0"/>
          <p:nvPr/>
        </p:nvPicPr>
        <p:blipFill>
          <a:blip r:embed="rId3">
            <a:alphaModFix/>
          </a:blip>
          <a:stretch>
            <a:fillRect/>
          </a:stretch>
        </p:blipFill>
        <p:spPr>
          <a:xfrm>
            <a:off x="4724400" y="152400"/>
            <a:ext cx="3914775" cy="4416475"/>
          </a:xfrm>
          <a:prstGeom prst="rect">
            <a:avLst/>
          </a:prstGeom>
          <a:noFill/>
          <a:ln>
            <a:noFill/>
          </a:ln>
        </p:spPr>
      </p:pic>
      <p:sp>
        <p:nvSpPr>
          <p:cNvPr id="184" name="Google Shape;184;p30"/>
          <p:cNvSpPr txBox="1"/>
          <p:nvPr/>
        </p:nvSpPr>
        <p:spPr>
          <a:xfrm>
            <a:off x="6389625" y="265650"/>
            <a:ext cx="110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F   O   U   R</a:t>
            </a:r>
            <a:endParaRPr>
              <a:latin typeface="Roboto"/>
              <a:ea typeface="Roboto"/>
              <a:cs typeface="Roboto"/>
              <a:sym typeface="Roboto"/>
            </a:endParaRPr>
          </a:p>
        </p:txBody>
      </p:sp>
      <p:sp>
        <p:nvSpPr>
          <p:cNvPr id="185" name="Google Shape;185;p30"/>
          <p:cNvSpPr txBox="1"/>
          <p:nvPr/>
        </p:nvSpPr>
        <p:spPr>
          <a:xfrm>
            <a:off x="6178375" y="883425"/>
            <a:ext cx="127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T   O   P   P   S</a:t>
            </a:r>
            <a:endParaRPr>
              <a:latin typeface="Roboto"/>
              <a:ea typeface="Roboto"/>
              <a:cs typeface="Roboto"/>
              <a:sym typeface="Roboto"/>
            </a:endParaRPr>
          </a:p>
        </p:txBody>
      </p:sp>
      <p:sp>
        <p:nvSpPr>
          <p:cNvPr id="186" name="Google Shape;186;p30"/>
          <p:cNvSpPr txBox="1"/>
          <p:nvPr/>
        </p:nvSpPr>
        <p:spPr>
          <a:xfrm>
            <a:off x="6871100" y="1796300"/>
            <a:ext cx="159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C    A   N  C    E   R</a:t>
            </a:r>
            <a:endParaRPr>
              <a:latin typeface="Roboto"/>
              <a:ea typeface="Roboto"/>
              <a:cs typeface="Roboto"/>
              <a:sym typeface="Roboto"/>
            </a:endParaRPr>
          </a:p>
        </p:txBody>
      </p:sp>
      <p:sp>
        <p:nvSpPr>
          <p:cNvPr id="187" name="Google Shape;187;p30"/>
          <p:cNvSpPr txBox="1"/>
          <p:nvPr/>
        </p:nvSpPr>
        <p:spPr>
          <a:xfrm>
            <a:off x="6124500" y="2709175"/>
            <a:ext cx="205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V    I    L    L    I   A     N</a:t>
            </a:r>
            <a:endParaRPr>
              <a:latin typeface="Roboto"/>
              <a:ea typeface="Roboto"/>
              <a:cs typeface="Roboto"/>
              <a:sym typeface="Roboto"/>
            </a:endParaRPr>
          </a:p>
        </p:txBody>
      </p:sp>
      <p:sp>
        <p:nvSpPr>
          <p:cNvPr id="188" name="Google Shape;188;p30"/>
          <p:cNvSpPr txBox="1"/>
          <p:nvPr/>
        </p:nvSpPr>
        <p:spPr>
          <a:xfrm>
            <a:off x="5398875" y="2060975"/>
            <a:ext cx="101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D   U   D  E</a:t>
            </a:r>
            <a:endParaRPr>
              <a:latin typeface="Roboto"/>
              <a:ea typeface="Roboto"/>
              <a:cs typeface="Roboto"/>
              <a:sym typeface="Roboto"/>
            </a:endParaRPr>
          </a:p>
        </p:txBody>
      </p:sp>
      <p:sp>
        <p:nvSpPr>
          <p:cNvPr id="189" name="Google Shape;189;p30"/>
          <p:cNvSpPr txBox="1"/>
          <p:nvPr/>
        </p:nvSpPr>
        <p:spPr>
          <a:xfrm>
            <a:off x="4829400" y="3238525"/>
            <a:ext cx="169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G   I      B   S   O  N</a:t>
            </a:r>
            <a:endParaRPr>
              <a:latin typeface="Roboto"/>
              <a:ea typeface="Roboto"/>
              <a:cs typeface="Roboto"/>
              <a:sym typeface="Roboto"/>
            </a:endParaRPr>
          </a:p>
        </p:txBody>
      </p:sp>
      <p:sp>
        <p:nvSpPr>
          <p:cNvPr id="190" name="Google Shape;190;p30"/>
          <p:cNvSpPr txBox="1"/>
          <p:nvPr/>
        </p:nvSpPr>
        <p:spPr>
          <a:xfrm>
            <a:off x="7177700" y="569325"/>
            <a:ext cx="23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191" name="Google Shape;191;p30"/>
          <p:cNvSpPr txBox="1"/>
          <p:nvPr/>
        </p:nvSpPr>
        <p:spPr>
          <a:xfrm>
            <a:off x="7155800" y="1180700"/>
            <a:ext cx="279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Roboto"/>
                <a:ea typeface="Roboto"/>
                <a:cs typeface="Roboto"/>
                <a:sym typeface="Roboto"/>
              </a:rPr>
              <a:t>T R</a:t>
            </a:r>
            <a:endParaRPr sz="1600">
              <a:latin typeface="Roboto"/>
              <a:ea typeface="Roboto"/>
              <a:cs typeface="Roboto"/>
              <a:sym typeface="Roboto"/>
            </a:endParaRPr>
          </a:p>
        </p:txBody>
      </p:sp>
      <p:sp>
        <p:nvSpPr>
          <p:cNvPr id="192" name="Google Shape;192;p30"/>
          <p:cNvSpPr txBox="1"/>
          <p:nvPr/>
        </p:nvSpPr>
        <p:spPr>
          <a:xfrm>
            <a:off x="7123938" y="2081238"/>
            <a:ext cx="235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Roboto"/>
                <a:ea typeface="Roboto"/>
                <a:cs typeface="Roboto"/>
                <a:sym typeface="Roboto"/>
              </a:rPr>
              <a:t>IN</a:t>
            </a:r>
            <a:endParaRPr sz="1600">
              <a:latin typeface="Roboto"/>
              <a:ea typeface="Roboto"/>
              <a:cs typeface="Roboto"/>
              <a:sym typeface="Roboto"/>
            </a:endParaRPr>
          </a:p>
        </p:txBody>
      </p:sp>
      <p:sp>
        <p:nvSpPr>
          <p:cNvPr id="193" name="Google Shape;193;p30"/>
          <p:cNvSpPr txBox="1"/>
          <p:nvPr/>
        </p:nvSpPr>
        <p:spPr>
          <a:xfrm>
            <a:off x="7123950" y="2981800"/>
            <a:ext cx="235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NG</a:t>
            </a:r>
            <a:endParaRPr>
              <a:latin typeface="Roboto"/>
              <a:ea typeface="Roboto"/>
              <a:cs typeface="Roboto"/>
              <a:sym typeface="Roboto"/>
            </a:endParaRPr>
          </a:p>
        </p:txBody>
      </p:sp>
      <p:sp>
        <p:nvSpPr>
          <p:cNvPr id="194" name="Google Shape;194;p30"/>
          <p:cNvSpPr txBox="1"/>
          <p:nvPr/>
        </p:nvSpPr>
        <p:spPr>
          <a:xfrm>
            <a:off x="8127525" y="569325"/>
            <a:ext cx="279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Roboto"/>
                <a:ea typeface="Roboto"/>
                <a:cs typeface="Roboto"/>
                <a:sym typeface="Roboto"/>
              </a:rPr>
              <a:t>GONE</a:t>
            </a:r>
            <a:endParaRPr sz="1800">
              <a:latin typeface="Roboto"/>
              <a:ea typeface="Roboto"/>
              <a:cs typeface="Roboto"/>
              <a:sym typeface="Roboto"/>
            </a:endParaRPr>
          </a:p>
        </p:txBody>
      </p:sp>
      <p:sp>
        <p:nvSpPr>
          <p:cNvPr id="195" name="Google Shape;195;p30"/>
          <p:cNvSpPr txBox="1"/>
          <p:nvPr/>
        </p:nvSpPr>
        <p:spPr>
          <a:xfrm>
            <a:off x="6125125" y="1757025"/>
            <a:ext cx="27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H</a:t>
            </a:r>
            <a:endParaRPr>
              <a:latin typeface="Roboto"/>
              <a:ea typeface="Roboto"/>
              <a:cs typeface="Roboto"/>
              <a:sym typeface="Roboto"/>
            </a:endParaRPr>
          </a:p>
        </p:txBody>
      </p:sp>
      <p:sp>
        <p:nvSpPr>
          <p:cNvPr id="196" name="Google Shape;196;p30"/>
          <p:cNvSpPr txBox="1"/>
          <p:nvPr/>
        </p:nvSpPr>
        <p:spPr>
          <a:xfrm>
            <a:off x="6147025" y="2371650"/>
            <a:ext cx="23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p:txBody>
      </p:sp>
      <p:sp>
        <p:nvSpPr>
          <p:cNvPr id="197" name="Google Shape;197;p30"/>
          <p:cNvSpPr txBox="1"/>
          <p:nvPr/>
        </p:nvSpPr>
        <p:spPr>
          <a:xfrm>
            <a:off x="6125125" y="2986275"/>
            <a:ext cx="27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198" name="Google Shape;198;p30"/>
          <p:cNvSpPr txBox="1"/>
          <p:nvPr/>
        </p:nvSpPr>
        <p:spPr>
          <a:xfrm>
            <a:off x="4849075" y="2986275"/>
            <a:ext cx="27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p:txBody>
      </p:sp>
      <p:sp>
        <p:nvSpPr>
          <p:cNvPr id="199" name="Google Shape;199;p30"/>
          <p:cNvSpPr txBox="1"/>
          <p:nvPr/>
        </p:nvSpPr>
        <p:spPr>
          <a:xfrm>
            <a:off x="4849075" y="3597400"/>
            <a:ext cx="2793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Roboto"/>
                <a:ea typeface="Roboto"/>
                <a:cs typeface="Roboto"/>
                <a:sym typeface="Roboto"/>
              </a:rPr>
              <a:t>AIN</a:t>
            </a:r>
            <a:endParaRPr sz="16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Goals</a:t>
            </a:r>
            <a:endParaRPr/>
          </a:p>
        </p:txBody>
      </p:sp>
      <p:sp>
        <p:nvSpPr>
          <p:cNvPr id="66" name="Google Shape;66;p1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lnSpcReduction="10000"/>
          </a:bodyPr>
          <a:lstStyle/>
          <a:p>
            <a:pPr marL="0" lvl="0" indent="0" algn="l" rtl="0">
              <a:lnSpc>
                <a:spcPct val="95000"/>
              </a:lnSpc>
              <a:spcBef>
                <a:spcPts val="0"/>
              </a:spcBef>
              <a:spcAft>
                <a:spcPts val="0"/>
              </a:spcAft>
              <a:buClr>
                <a:schemeClr val="dk1"/>
              </a:buClr>
              <a:buSzPts val="935"/>
              <a:buFont typeface="Arial"/>
              <a:buNone/>
            </a:pPr>
            <a:r>
              <a:rPr lang="en" sz="2230" b="1">
                <a:latin typeface="Georgia"/>
                <a:ea typeface="Georgia"/>
                <a:cs typeface="Georgia"/>
                <a:sym typeface="Georgia"/>
              </a:rPr>
              <a:t>Ted:</a:t>
            </a:r>
            <a:r>
              <a:rPr lang="en" sz="2230">
                <a:latin typeface="Georgia"/>
                <a:ea typeface="Georgia"/>
                <a:cs typeface="Georgia"/>
                <a:sym typeface="Georgia"/>
              </a:rPr>
              <a:t> Read two pages in 15 minutes, read faster</a:t>
            </a:r>
            <a:endParaRPr sz="2230">
              <a:latin typeface="Georgia"/>
              <a:ea typeface="Georgia"/>
              <a:cs typeface="Georgia"/>
              <a:sym typeface="Georgia"/>
            </a:endParaRPr>
          </a:p>
          <a:p>
            <a:pPr marL="0" lvl="0" indent="0" algn="l" rtl="0">
              <a:lnSpc>
                <a:spcPct val="95000"/>
              </a:lnSpc>
              <a:spcBef>
                <a:spcPts val="1200"/>
              </a:spcBef>
              <a:spcAft>
                <a:spcPts val="0"/>
              </a:spcAft>
              <a:buClr>
                <a:schemeClr val="dk1"/>
              </a:buClr>
              <a:buSzPts val="935"/>
              <a:buFont typeface="Arial"/>
              <a:buNone/>
            </a:pPr>
            <a:r>
              <a:rPr lang="en" sz="2230" b="1">
                <a:latin typeface="Georgia"/>
                <a:ea typeface="Georgia"/>
                <a:cs typeface="Georgia"/>
                <a:sym typeface="Georgia"/>
              </a:rPr>
              <a:t>Elizabeth: </a:t>
            </a:r>
            <a:r>
              <a:rPr lang="en" sz="2230">
                <a:latin typeface="Georgia"/>
                <a:ea typeface="Georgia"/>
                <a:cs typeface="Georgia"/>
                <a:sym typeface="Georgia"/>
              </a:rPr>
              <a:t>Take notes and/or read chapter twice</a:t>
            </a:r>
            <a:endParaRPr sz="2230">
              <a:latin typeface="Georgia"/>
              <a:ea typeface="Georgia"/>
              <a:cs typeface="Georgia"/>
              <a:sym typeface="Georgia"/>
            </a:endParaRPr>
          </a:p>
          <a:p>
            <a:pPr marL="0" lvl="0" indent="0" algn="l" rtl="0">
              <a:lnSpc>
                <a:spcPct val="95000"/>
              </a:lnSpc>
              <a:spcBef>
                <a:spcPts val="1200"/>
              </a:spcBef>
              <a:spcAft>
                <a:spcPts val="0"/>
              </a:spcAft>
              <a:buClr>
                <a:schemeClr val="dk1"/>
              </a:buClr>
              <a:buSzPts val="935"/>
              <a:buFont typeface="Arial"/>
              <a:buNone/>
            </a:pPr>
            <a:r>
              <a:rPr lang="en" sz="2230" b="1">
                <a:latin typeface="Georgia"/>
                <a:ea typeface="Georgia"/>
                <a:cs typeface="Georgia"/>
                <a:sym typeface="Georgia"/>
              </a:rPr>
              <a:t>Bob: </a:t>
            </a:r>
            <a:r>
              <a:rPr lang="en" sz="2230">
                <a:latin typeface="Georgia"/>
                <a:ea typeface="Georgia"/>
                <a:cs typeface="Georgia"/>
                <a:sym typeface="Georgia"/>
              </a:rPr>
              <a:t>Read without audio, read in the morning </a:t>
            </a:r>
            <a:endParaRPr sz="2230">
              <a:latin typeface="Georgia"/>
              <a:ea typeface="Georgia"/>
              <a:cs typeface="Georgia"/>
              <a:sym typeface="Georgia"/>
            </a:endParaRPr>
          </a:p>
          <a:p>
            <a:pPr marL="0" lvl="0" indent="0" algn="l" rtl="0">
              <a:lnSpc>
                <a:spcPct val="95000"/>
              </a:lnSpc>
              <a:spcBef>
                <a:spcPts val="1200"/>
              </a:spcBef>
              <a:spcAft>
                <a:spcPts val="0"/>
              </a:spcAft>
              <a:buClr>
                <a:schemeClr val="dk1"/>
              </a:buClr>
              <a:buSzPts val="935"/>
              <a:buFont typeface="Arial"/>
              <a:buNone/>
            </a:pPr>
            <a:r>
              <a:rPr lang="en" sz="2230" b="1">
                <a:latin typeface="Georgia"/>
                <a:ea typeface="Georgia"/>
                <a:cs typeface="Georgia"/>
                <a:sym typeface="Georgia"/>
              </a:rPr>
              <a:t>Larry: </a:t>
            </a:r>
            <a:r>
              <a:rPr lang="en" sz="2230">
                <a:latin typeface="Georgia"/>
                <a:ea typeface="Georgia"/>
                <a:cs typeface="Georgia"/>
                <a:sym typeface="Georgia"/>
              </a:rPr>
              <a:t>Find reading errors before cued, to work towards reading out loud towards someone else </a:t>
            </a:r>
            <a:endParaRPr sz="2230">
              <a:latin typeface="Georgia"/>
              <a:ea typeface="Georgia"/>
              <a:cs typeface="Georgia"/>
              <a:sym typeface="Georgia"/>
            </a:endParaRPr>
          </a:p>
          <a:p>
            <a:pPr marL="0" lvl="0" indent="0" algn="l" rtl="0">
              <a:lnSpc>
                <a:spcPct val="95000"/>
              </a:lnSpc>
              <a:spcBef>
                <a:spcPts val="1200"/>
              </a:spcBef>
              <a:spcAft>
                <a:spcPts val="0"/>
              </a:spcAft>
              <a:buClr>
                <a:schemeClr val="dk1"/>
              </a:buClr>
              <a:buSzPts val="935"/>
              <a:buFont typeface="Arial"/>
              <a:buNone/>
            </a:pPr>
            <a:r>
              <a:rPr lang="en" sz="2230" b="1">
                <a:latin typeface="Georgia"/>
                <a:ea typeface="Georgia"/>
                <a:cs typeface="Georgia"/>
                <a:sym typeface="Georgia"/>
              </a:rPr>
              <a:t>John:</a:t>
            </a:r>
            <a:r>
              <a:rPr lang="en" sz="2230">
                <a:latin typeface="Georgia"/>
                <a:ea typeface="Georgia"/>
                <a:cs typeface="Georgia"/>
                <a:sym typeface="Georgia"/>
              </a:rPr>
              <a:t> Greater understanding of passage without needing to read it multiple times, read key parts two times</a:t>
            </a:r>
            <a:endParaRPr sz="2100">
              <a:solidFill>
                <a:srgbClr val="616161"/>
              </a:solidFill>
              <a:latin typeface="Georgia"/>
              <a:ea typeface="Georgia"/>
              <a:cs typeface="Georgia"/>
              <a:sym typeface="Georgia"/>
            </a:endParaRPr>
          </a:p>
          <a:p>
            <a:pPr marL="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Chapter 37 Summary</a:t>
            </a:r>
            <a:endParaRPr/>
          </a:p>
        </p:txBody>
      </p:sp>
      <p:sp>
        <p:nvSpPr>
          <p:cNvPr id="72" name="Google Shape;72;p1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3" name="Google Shape;73;p15"/>
          <p:cNvPicPr preferRelativeResize="0"/>
          <p:nvPr/>
        </p:nvPicPr>
        <p:blipFill>
          <a:blip r:embed="rId3">
            <a:alphaModFix/>
          </a:blip>
          <a:stretch>
            <a:fillRect/>
          </a:stretch>
        </p:blipFill>
        <p:spPr>
          <a:xfrm>
            <a:off x="311700" y="1235900"/>
            <a:ext cx="2892275" cy="2892275"/>
          </a:xfrm>
          <a:prstGeom prst="rect">
            <a:avLst/>
          </a:prstGeom>
          <a:noFill/>
          <a:ln>
            <a:noFill/>
          </a:ln>
        </p:spPr>
      </p:pic>
      <p:pic>
        <p:nvPicPr>
          <p:cNvPr id="74" name="Google Shape;74;p15"/>
          <p:cNvPicPr preferRelativeResize="0"/>
          <p:nvPr/>
        </p:nvPicPr>
        <p:blipFill>
          <a:blip r:embed="rId4">
            <a:alphaModFix/>
          </a:blip>
          <a:stretch>
            <a:fillRect/>
          </a:stretch>
        </p:blipFill>
        <p:spPr>
          <a:xfrm>
            <a:off x="3564729" y="1171624"/>
            <a:ext cx="1867551" cy="2800262"/>
          </a:xfrm>
          <a:prstGeom prst="rect">
            <a:avLst/>
          </a:prstGeom>
          <a:noFill/>
          <a:ln>
            <a:noFill/>
          </a:ln>
        </p:spPr>
      </p:pic>
      <p:pic>
        <p:nvPicPr>
          <p:cNvPr id="75" name="Google Shape;75;p15"/>
          <p:cNvPicPr preferRelativeResize="0"/>
          <p:nvPr/>
        </p:nvPicPr>
        <p:blipFill>
          <a:blip r:embed="rId5">
            <a:alphaModFix/>
          </a:blip>
          <a:stretch>
            <a:fillRect/>
          </a:stretch>
        </p:blipFill>
        <p:spPr>
          <a:xfrm>
            <a:off x="5893825" y="1499025"/>
            <a:ext cx="2552700" cy="1790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Chapter 38 Summary</a:t>
            </a:r>
            <a:endParaRPr/>
          </a:p>
        </p:txBody>
      </p:sp>
      <p:sp>
        <p:nvSpPr>
          <p:cNvPr id="81" name="Google Shape;81;p1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2" name="Google Shape;82;p16"/>
          <p:cNvPicPr preferRelativeResize="0"/>
          <p:nvPr/>
        </p:nvPicPr>
        <p:blipFill>
          <a:blip r:embed="rId3">
            <a:alphaModFix/>
          </a:blip>
          <a:stretch>
            <a:fillRect/>
          </a:stretch>
        </p:blipFill>
        <p:spPr>
          <a:xfrm>
            <a:off x="407200" y="1171600"/>
            <a:ext cx="2610051" cy="1740042"/>
          </a:xfrm>
          <a:prstGeom prst="rect">
            <a:avLst/>
          </a:prstGeom>
          <a:noFill/>
          <a:ln>
            <a:noFill/>
          </a:ln>
        </p:spPr>
      </p:pic>
      <p:pic>
        <p:nvPicPr>
          <p:cNvPr id="83" name="Google Shape;83;p16"/>
          <p:cNvPicPr preferRelativeResize="0"/>
          <p:nvPr/>
        </p:nvPicPr>
        <p:blipFill>
          <a:blip r:embed="rId4">
            <a:alphaModFix/>
          </a:blip>
          <a:stretch>
            <a:fillRect/>
          </a:stretch>
        </p:blipFill>
        <p:spPr>
          <a:xfrm>
            <a:off x="3739700" y="1336521"/>
            <a:ext cx="4089801" cy="3067350"/>
          </a:xfrm>
          <a:prstGeom prst="rect">
            <a:avLst/>
          </a:prstGeom>
          <a:noFill/>
          <a:ln>
            <a:noFill/>
          </a:ln>
        </p:spPr>
      </p:pic>
      <p:pic>
        <p:nvPicPr>
          <p:cNvPr id="84" name="Google Shape;84;p16"/>
          <p:cNvPicPr preferRelativeResize="0"/>
          <p:nvPr/>
        </p:nvPicPr>
        <p:blipFill>
          <a:blip r:embed="rId5">
            <a:alphaModFix/>
          </a:blip>
          <a:stretch>
            <a:fillRect/>
          </a:stretch>
        </p:blipFill>
        <p:spPr>
          <a:xfrm>
            <a:off x="279600" y="2939950"/>
            <a:ext cx="2737649" cy="1824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391450"/>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Chapter 39 Summary</a:t>
            </a:r>
            <a:endParaRPr/>
          </a:p>
        </p:txBody>
      </p:sp>
      <p:sp>
        <p:nvSpPr>
          <p:cNvPr id="90" name="Google Shape;90;p1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1" name="Google Shape;91;p17"/>
          <p:cNvPicPr preferRelativeResize="0"/>
          <p:nvPr/>
        </p:nvPicPr>
        <p:blipFill>
          <a:blip r:embed="rId3">
            <a:alphaModFix/>
          </a:blip>
          <a:stretch>
            <a:fillRect/>
          </a:stretch>
        </p:blipFill>
        <p:spPr>
          <a:xfrm>
            <a:off x="311700" y="1364475"/>
            <a:ext cx="4726425" cy="2646800"/>
          </a:xfrm>
          <a:prstGeom prst="rect">
            <a:avLst/>
          </a:prstGeom>
          <a:noFill/>
          <a:ln>
            <a:noFill/>
          </a:ln>
        </p:spPr>
      </p:pic>
      <p:pic>
        <p:nvPicPr>
          <p:cNvPr id="92" name="Google Shape;92;p17"/>
          <p:cNvPicPr preferRelativeResize="0"/>
          <p:nvPr/>
        </p:nvPicPr>
        <p:blipFill>
          <a:blip r:embed="rId4">
            <a:alphaModFix/>
          </a:blip>
          <a:stretch>
            <a:fillRect/>
          </a:stretch>
        </p:blipFill>
        <p:spPr>
          <a:xfrm>
            <a:off x="5038124" y="1364474"/>
            <a:ext cx="3977471" cy="2646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Chapter 40 summary</a:t>
            </a:r>
            <a:endParaRPr/>
          </a:p>
        </p:txBody>
      </p:sp>
      <p:sp>
        <p:nvSpPr>
          <p:cNvPr id="98" name="Google Shape;98;p1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9" name="Google Shape;99;p18"/>
          <p:cNvPicPr preferRelativeResize="0"/>
          <p:nvPr/>
        </p:nvPicPr>
        <p:blipFill>
          <a:blip r:embed="rId3">
            <a:alphaModFix/>
          </a:blip>
          <a:stretch>
            <a:fillRect/>
          </a:stretch>
        </p:blipFill>
        <p:spPr>
          <a:xfrm>
            <a:off x="2972000" y="1243825"/>
            <a:ext cx="3491072" cy="1955000"/>
          </a:xfrm>
          <a:prstGeom prst="rect">
            <a:avLst/>
          </a:prstGeom>
          <a:noFill/>
          <a:ln>
            <a:noFill/>
          </a:ln>
        </p:spPr>
      </p:pic>
      <p:pic>
        <p:nvPicPr>
          <p:cNvPr id="100" name="Google Shape;100;p18"/>
          <p:cNvPicPr preferRelativeResize="0"/>
          <p:nvPr/>
        </p:nvPicPr>
        <p:blipFill>
          <a:blip r:embed="rId4">
            <a:alphaModFix/>
          </a:blip>
          <a:stretch>
            <a:fillRect/>
          </a:stretch>
        </p:blipFill>
        <p:spPr>
          <a:xfrm>
            <a:off x="361976" y="1243825"/>
            <a:ext cx="2610026" cy="1955000"/>
          </a:xfrm>
          <a:prstGeom prst="rect">
            <a:avLst/>
          </a:prstGeom>
          <a:noFill/>
          <a:ln>
            <a:noFill/>
          </a:ln>
        </p:spPr>
      </p:pic>
      <p:pic>
        <p:nvPicPr>
          <p:cNvPr id="101" name="Google Shape;101;p18"/>
          <p:cNvPicPr preferRelativeResize="0"/>
          <p:nvPr/>
        </p:nvPicPr>
        <p:blipFill>
          <a:blip r:embed="rId5">
            <a:alphaModFix/>
          </a:blip>
          <a:stretch>
            <a:fillRect/>
          </a:stretch>
        </p:blipFill>
        <p:spPr>
          <a:xfrm>
            <a:off x="6463076" y="1243825"/>
            <a:ext cx="2610025" cy="1990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Chapter 41 summary</a:t>
            </a:r>
            <a:endParaRPr/>
          </a:p>
        </p:txBody>
      </p:sp>
      <p:sp>
        <p:nvSpPr>
          <p:cNvPr id="107" name="Google Shape;107;p1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8" name="Google Shape;108;p19"/>
          <p:cNvPicPr preferRelativeResize="0"/>
          <p:nvPr/>
        </p:nvPicPr>
        <p:blipFill>
          <a:blip r:embed="rId3">
            <a:alphaModFix/>
          </a:blip>
          <a:stretch>
            <a:fillRect/>
          </a:stretch>
        </p:blipFill>
        <p:spPr>
          <a:xfrm>
            <a:off x="311703" y="2092825"/>
            <a:ext cx="2817275" cy="2368825"/>
          </a:xfrm>
          <a:prstGeom prst="rect">
            <a:avLst/>
          </a:prstGeom>
          <a:noFill/>
          <a:ln>
            <a:noFill/>
          </a:ln>
        </p:spPr>
      </p:pic>
      <p:pic>
        <p:nvPicPr>
          <p:cNvPr id="109" name="Google Shape;109;p19"/>
          <p:cNvPicPr preferRelativeResize="0"/>
          <p:nvPr/>
        </p:nvPicPr>
        <p:blipFill>
          <a:blip r:embed="rId4">
            <a:alphaModFix/>
          </a:blip>
          <a:stretch>
            <a:fillRect/>
          </a:stretch>
        </p:blipFill>
        <p:spPr>
          <a:xfrm>
            <a:off x="3350413" y="1348988"/>
            <a:ext cx="2619375" cy="1743075"/>
          </a:xfrm>
          <a:prstGeom prst="rect">
            <a:avLst/>
          </a:prstGeom>
          <a:noFill/>
          <a:ln>
            <a:noFill/>
          </a:ln>
        </p:spPr>
      </p:pic>
      <p:pic>
        <p:nvPicPr>
          <p:cNvPr id="110" name="Google Shape;110;p19"/>
          <p:cNvPicPr preferRelativeResize="0"/>
          <p:nvPr/>
        </p:nvPicPr>
        <p:blipFill>
          <a:blip r:embed="rId5">
            <a:alphaModFix/>
          </a:blip>
          <a:stretch>
            <a:fillRect/>
          </a:stretch>
        </p:blipFill>
        <p:spPr>
          <a:xfrm>
            <a:off x="6191238" y="2251463"/>
            <a:ext cx="2619375" cy="1743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Chapter 42 Summary</a:t>
            </a:r>
            <a:endParaRPr/>
          </a:p>
        </p:txBody>
      </p:sp>
      <p:sp>
        <p:nvSpPr>
          <p:cNvPr id="116" name="Google Shape;116;p2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7" name="Google Shape;117;p20"/>
          <p:cNvPicPr preferRelativeResize="0"/>
          <p:nvPr/>
        </p:nvPicPr>
        <p:blipFill>
          <a:blip r:embed="rId3">
            <a:alphaModFix/>
          </a:blip>
          <a:stretch>
            <a:fillRect/>
          </a:stretch>
        </p:blipFill>
        <p:spPr>
          <a:xfrm>
            <a:off x="4572001" y="620101"/>
            <a:ext cx="3095600" cy="2059975"/>
          </a:xfrm>
          <a:prstGeom prst="rect">
            <a:avLst/>
          </a:prstGeom>
          <a:noFill/>
          <a:ln>
            <a:noFill/>
          </a:ln>
        </p:spPr>
      </p:pic>
      <p:pic>
        <p:nvPicPr>
          <p:cNvPr id="118" name="Google Shape;118;p20"/>
          <p:cNvPicPr preferRelativeResize="0"/>
          <p:nvPr/>
        </p:nvPicPr>
        <p:blipFill>
          <a:blip r:embed="rId4">
            <a:alphaModFix/>
          </a:blip>
          <a:stretch>
            <a:fillRect/>
          </a:stretch>
        </p:blipFill>
        <p:spPr>
          <a:xfrm>
            <a:off x="775650" y="1407325"/>
            <a:ext cx="3674901" cy="2526500"/>
          </a:xfrm>
          <a:prstGeom prst="rect">
            <a:avLst/>
          </a:prstGeom>
          <a:noFill/>
          <a:ln>
            <a:noFill/>
          </a:ln>
        </p:spPr>
      </p:pic>
      <p:pic>
        <p:nvPicPr>
          <p:cNvPr id="119" name="Google Shape;119;p20"/>
          <p:cNvPicPr preferRelativeResize="0"/>
          <p:nvPr/>
        </p:nvPicPr>
        <p:blipFill>
          <a:blip r:embed="rId5">
            <a:alphaModFix/>
          </a:blip>
          <a:stretch>
            <a:fillRect/>
          </a:stretch>
        </p:blipFill>
        <p:spPr>
          <a:xfrm>
            <a:off x="4572002" y="2926527"/>
            <a:ext cx="3095600" cy="20599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Chapter 43 Summary</a:t>
            </a:r>
            <a:endParaRPr/>
          </a:p>
        </p:txBody>
      </p:sp>
      <p:sp>
        <p:nvSpPr>
          <p:cNvPr id="125" name="Google Shape;125;p2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6" name="Google Shape;126;p21"/>
          <p:cNvPicPr preferRelativeResize="0"/>
          <p:nvPr/>
        </p:nvPicPr>
        <p:blipFill>
          <a:blip r:embed="rId3">
            <a:alphaModFix/>
          </a:blip>
          <a:stretch>
            <a:fillRect/>
          </a:stretch>
        </p:blipFill>
        <p:spPr>
          <a:xfrm>
            <a:off x="1543975" y="1044201"/>
            <a:ext cx="2963650" cy="1881175"/>
          </a:xfrm>
          <a:prstGeom prst="rect">
            <a:avLst/>
          </a:prstGeom>
          <a:noFill/>
          <a:ln>
            <a:noFill/>
          </a:ln>
        </p:spPr>
      </p:pic>
      <p:pic>
        <p:nvPicPr>
          <p:cNvPr id="127" name="Google Shape;127;p21"/>
          <p:cNvPicPr preferRelativeResize="0"/>
          <p:nvPr/>
        </p:nvPicPr>
        <p:blipFill rotWithShape="1">
          <a:blip r:embed="rId4">
            <a:alphaModFix/>
          </a:blip>
          <a:srcRect/>
          <a:stretch/>
        </p:blipFill>
        <p:spPr>
          <a:xfrm>
            <a:off x="4639850" y="1044201"/>
            <a:ext cx="2837182" cy="1881175"/>
          </a:xfrm>
          <a:prstGeom prst="rect">
            <a:avLst/>
          </a:prstGeom>
          <a:noFill/>
          <a:ln>
            <a:noFill/>
          </a:ln>
        </p:spPr>
      </p:pic>
      <p:pic>
        <p:nvPicPr>
          <p:cNvPr id="128" name="Google Shape;128;p21"/>
          <p:cNvPicPr preferRelativeResize="0"/>
          <p:nvPr/>
        </p:nvPicPr>
        <p:blipFill>
          <a:blip r:embed="rId5">
            <a:alphaModFix/>
          </a:blip>
          <a:stretch>
            <a:fillRect/>
          </a:stretch>
        </p:blipFill>
        <p:spPr>
          <a:xfrm>
            <a:off x="3262300" y="3256388"/>
            <a:ext cx="2619375" cy="1743075"/>
          </a:xfrm>
          <a:prstGeom prst="rect">
            <a:avLst/>
          </a:prstGeom>
          <a:noFill/>
          <a:ln>
            <a:noFill/>
          </a:ln>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601</Words>
  <Application>Microsoft Office PowerPoint</Application>
  <PresentationFormat>On-screen Show (16:9)</PresentationFormat>
  <Paragraphs>70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Georgia</vt:lpstr>
      <vt:lpstr>Arial</vt:lpstr>
      <vt:lpstr>Old Standard TT</vt:lpstr>
      <vt:lpstr>Roboto</vt:lpstr>
      <vt:lpstr>Paperback</vt:lpstr>
      <vt:lpstr>The Five Wishes of Mr. Murray Mcbride Chapters 37-43</vt:lpstr>
      <vt:lpstr>Goals</vt:lpstr>
      <vt:lpstr>Chapter 37 Summary</vt:lpstr>
      <vt:lpstr>Chapter 38 Summary</vt:lpstr>
      <vt:lpstr>Chapter 39 Summary</vt:lpstr>
      <vt:lpstr>Chapter 40 summary</vt:lpstr>
      <vt:lpstr>Chapter 41 summary</vt:lpstr>
      <vt:lpstr>Chapter 42 Summary</vt:lpstr>
      <vt:lpstr>Chapter 43 Summary</vt:lpstr>
      <vt:lpstr>Question 1A</vt:lpstr>
      <vt:lpstr>Question 1B</vt:lpstr>
      <vt:lpstr>Question 2A</vt:lpstr>
      <vt:lpstr>Question 2B</vt:lpstr>
      <vt:lpstr>Question 3A</vt:lpstr>
      <vt:lpstr>Question 3B</vt:lpstr>
      <vt:lpstr>Question 4A</vt:lpstr>
      <vt:lpstr>Question 4B</vt:lpstr>
      <vt:lpstr>Crossword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Wishes of Mr. Murray Mcbride Chapters 37-43</dc:title>
  <dc:creator>Kayla Stalph</dc:creator>
  <cp:lastModifiedBy>Kayla Stalph</cp:lastModifiedBy>
  <cp:revision>1</cp:revision>
  <dcterms:modified xsi:type="dcterms:W3CDTF">2022-02-18T03:15:25Z</dcterms:modified>
</cp:coreProperties>
</file>