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Proxima Nova"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e10c4a232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e10c4a23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ce10c4a232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ce10c4a23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e10c4a232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e10c4a23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e10c4a23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e10c4a23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e10c4a232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e10c4a232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e10c4a232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e10c4a23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e10c4a232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e10c4a232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e10c4a232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e10c4a23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e10c4a232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e10c4a23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e10c4a232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e10c4a23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e10c4a23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e10c4a23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e10c4a232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e10c4a23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e10c4a232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e10c4a23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e10c4a232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e10c4a23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ce10c4a232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ce10c4a232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e10c4a232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e10c4a23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e10c4a232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ce10c4a23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e10c4a232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e10c4a232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ce10c4a232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ce10c4a23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e10c4a232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e10c4a232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ce10c4a232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ce10c4a23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e10c4a23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e10c4a23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e10c4a232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ce10c4a232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ce10c4a232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ce10c4a23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ce10c4a232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ce10c4a23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e10c4a232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ce10c4a232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e10c4a23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e10c4a23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e10c4a23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e10c4a23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e10c4a232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e10c4a23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e10c4a23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e10c4a23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e10c4a232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e10c4a23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e10c4a232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e10c4a23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620"/>
              <a:t>The Five Wishes of Mr. Murray McBride</a:t>
            </a:r>
            <a:endParaRPr sz="3620"/>
          </a:p>
          <a:p>
            <a:pPr marL="0" lvl="0" indent="0" algn="l" rtl="0">
              <a:spcBef>
                <a:spcPts val="0"/>
              </a:spcBef>
              <a:spcAft>
                <a:spcPts val="0"/>
              </a:spcAft>
              <a:buSzPts val="990"/>
              <a:buNone/>
            </a:pPr>
            <a:r>
              <a:rPr lang="en" sz="3020"/>
              <a:t>Chapters 34-36</a:t>
            </a:r>
            <a:endParaRPr sz="3020"/>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Friday April 2,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A, Question 3</a:t>
            </a:r>
            <a:endParaRPr sz="3220" b="1"/>
          </a:p>
        </p:txBody>
      </p:sp>
      <p:sp>
        <p:nvSpPr>
          <p:cNvPr id="127" name="Google Shape;12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500">
                <a:solidFill>
                  <a:srgbClr val="000000"/>
                </a:solidFill>
              </a:rPr>
              <a:t>In Chapter 36, Murray feels lost (p. 179). Father James tells him that if he finds himself, he will find his path. How does Murray find his path? How would you have advised Murray in this situation? Describe a time when you felt lost. Did you receive any advice? Did it help you find your path?</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B, Question 3</a:t>
            </a:r>
            <a:endParaRPr sz="3220" b="1"/>
          </a:p>
        </p:txBody>
      </p:sp>
      <p:sp>
        <p:nvSpPr>
          <p:cNvPr id="133" name="Google Shape;13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600">
                <a:solidFill>
                  <a:srgbClr val="000000"/>
                </a:solidFill>
              </a:rPr>
              <a:t>What does Father James tell Murray he must find in order to understand his path? (p. 181)</a:t>
            </a:r>
            <a:endParaRPr sz="2600">
              <a:solidFill>
                <a:srgbClr val="000000"/>
              </a:solidFill>
            </a:endParaRPr>
          </a:p>
          <a:p>
            <a:pPr marL="0" lvl="0" indent="0" algn="l" rtl="0">
              <a:lnSpc>
                <a:spcPct val="100000"/>
              </a:lnSpc>
              <a:spcBef>
                <a:spcPts val="0"/>
              </a:spcBef>
              <a:spcAft>
                <a:spcPts val="0"/>
              </a:spcAft>
              <a:buNone/>
            </a:pPr>
            <a:endParaRPr sz="2600">
              <a:solidFill>
                <a:srgbClr val="000000"/>
              </a:solidFill>
            </a:endParaRPr>
          </a:p>
          <a:p>
            <a:pPr marL="1885950" lvl="0" indent="-393700" algn="l" rtl="0">
              <a:lnSpc>
                <a:spcPct val="100000"/>
              </a:lnSpc>
              <a:spcBef>
                <a:spcPts val="0"/>
              </a:spcBef>
              <a:spcAft>
                <a:spcPts val="0"/>
              </a:spcAft>
              <a:buClr>
                <a:srgbClr val="000000"/>
              </a:buClr>
              <a:buSzPts val="2600"/>
              <a:buAutoNum type="alphaLcPeriod"/>
            </a:pPr>
            <a:r>
              <a:rPr lang="en" sz="2600">
                <a:solidFill>
                  <a:srgbClr val="000000"/>
                </a:solidFill>
              </a:rPr>
              <a:t>Peace</a:t>
            </a:r>
            <a:endParaRPr sz="2600">
              <a:solidFill>
                <a:srgbClr val="000000"/>
              </a:solidFill>
            </a:endParaRPr>
          </a:p>
          <a:p>
            <a:pPr marL="1885950" lvl="0" indent="-393700" algn="l" rtl="0">
              <a:lnSpc>
                <a:spcPct val="100000"/>
              </a:lnSpc>
              <a:spcBef>
                <a:spcPts val="0"/>
              </a:spcBef>
              <a:spcAft>
                <a:spcPts val="0"/>
              </a:spcAft>
              <a:buClr>
                <a:srgbClr val="000000"/>
              </a:buClr>
              <a:buSzPts val="2600"/>
              <a:buAutoNum type="alphaLcPeriod"/>
            </a:pPr>
            <a:r>
              <a:rPr lang="en" sz="2600">
                <a:solidFill>
                  <a:srgbClr val="000000"/>
                </a:solidFill>
              </a:rPr>
              <a:t>A friend</a:t>
            </a:r>
            <a:endParaRPr sz="2600">
              <a:solidFill>
                <a:srgbClr val="000000"/>
              </a:solidFill>
            </a:endParaRPr>
          </a:p>
          <a:p>
            <a:pPr marL="1885950" lvl="0" indent="-393700" algn="l" rtl="0">
              <a:lnSpc>
                <a:spcPct val="100000"/>
              </a:lnSpc>
              <a:spcBef>
                <a:spcPts val="0"/>
              </a:spcBef>
              <a:spcAft>
                <a:spcPts val="0"/>
              </a:spcAft>
              <a:buClr>
                <a:srgbClr val="000000"/>
              </a:buClr>
              <a:buSzPts val="2600"/>
              <a:buAutoNum type="alphaLcPeriod"/>
            </a:pPr>
            <a:r>
              <a:rPr lang="en" sz="2600">
                <a:solidFill>
                  <a:srgbClr val="000000"/>
                </a:solidFill>
              </a:rPr>
              <a:t>A heart for Jason</a:t>
            </a:r>
            <a:endParaRPr sz="2600">
              <a:solidFill>
                <a:srgbClr val="000000"/>
              </a:solidFill>
            </a:endParaRPr>
          </a:p>
          <a:p>
            <a:pPr marL="1885950" lvl="0" indent="-393700" algn="l" rtl="0">
              <a:lnSpc>
                <a:spcPct val="100000"/>
              </a:lnSpc>
              <a:spcBef>
                <a:spcPts val="0"/>
              </a:spcBef>
              <a:spcAft>
                <a:spcPts val="0"/>
              </a:spcAft>
              <a:buClr>
                <a:srgbClr val="000000"/>
              </a:buClr>
              <a:buSzPts val="2600"/>
              <a:buAutoNum type="alphaLcPeriod"/>
            </a:pPr>
            <a:r>
              <a:rPr lang="en" sz="2600">
                <a:solidFill>
                  <a:srgbClr val="000000"/>
                </a:solidFill>
              </a:rPr>
              <a:t>Meaning</a:t>
            </a:r>
            <a:endParaRPr sz="2600">
              <a:solidFill>
                <a:srgbClr val="000000"/>
              </a:solidFill>
            </a:endParaRPr>
          </a:p>
          <a:p>
            <a:pPr marL="1885950" lvl="0" indent="-393700" algn="l" rtl="0">
              <a:lnSpc>
                <a:spcPct val="100000"/>
              </a:lnSpc>
              <a:spcBef>
                <a:spcPts val="0"/>
              </a:spcBef>
              <a:spcAft>
                <a:spcPts val="0"/>
              </a:spcAft>
              <a:buClr>
                <a:srgbClr val="000000"/>
              </a:buClr>
              <a:buSzPts val="2600"/>
              <a:buAutoNum type="alphaLcPeriod"/>
            </a:pPr>
            <a:r>
              <a:rPr lang="en" sz="2600">
                <a:solidFill>
                  <a:srgbClr val="000000"/>
                </a:solidFill>
              </a:rPr>
              <a:t>Himself</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A, Question 4</a:t>
            </a:r>
            <a:endParaRPr sz="3220" b="1"/>
          </a:p>
        </p:txBody>
      </p:sp>
      <p:sp>
        <p:nvSpPr>
          <p:cNvPr id="139" name="Google Shape;13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700">
                <a:solidFill>
                  <a:srgbClr val="000000"/>
                </a:solidFill>
              </a:rPr>
              <a:t>On page 166 Murray thinks, “sometimes trying to do the right thing is the surest way to get yourself in a heap of trouble.” Who does Murray confront in Chapter 36? Do Murray’s words have an impact? Would you have acted similarly? Make a prediction: Will Benedict change his behavior because of Murray’s scolding?</a:t>
            </a:r>
            <a:endParaRPr sz="3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B, Question 4</a:t>
            </a:r>
            <a:endParaRPr sz="3220" b="1"/>
          </a:p>
        </p:txBody>
      </p:sp>
      <p:sp>
        <p:nvSpPr>
          <p:cNvPr id="145" name="Google Shape;14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a:solidFill>
                  <a:srgbClr val="000000"/>
                </a:solidFill>
              </a:rPr>
              <a:t>Who does Murray confront in Chapter 36? Select all that apply. (p. 182)</a:t>
            </a:r>
            <a:endParaRPr sz="2300">
              <a:solidFill>
                <a:srgbClr val="000000"/>
              </a:solidFill>
            </a:endParaRPr>
          </a:p>
          <a:p>
            <a:pPr marL="1885950" lvl="0" indent="-374650" algn="l" rtl="0">
              <a:lnSpc>
                <a:spcPct val="100000"/>
              </a:lnSpc>
              <a:spcBef>
                <a:spcPts val="0"/>
              </a:spcBef>
              <a:spcAft>
                <a:spcPts val="0"/>
              </a:spcAft>
              <a:buClr>
                <a:srgbClr val="000000"/>
              </a:buClr>
              <a:buSzPts val="2300"/>
              <a:buAutoNum type="alphaLcPeriod"/>
            </a:pPr>
            <a:r>
              <a:rPr lang="en" sz="2300">
                <a:solidFill>
                  <a:srgbClr val="000000"/>
                </a:solidFill>
              </a:rPr>
              <a:t>Jason’s doctor </a:t>
            </a:r>
            <a:endParaRPr sz="2300">
              <a:solidFill>
                <a:srgbClr val="000000"/>
              </a:solidFill>
            </a:endParaRPr>
          </a:p>
          <a:p>
            <a:pPr marL="1885950" lvl="0" indent="-374650" algn="l" rtl="0">
              <a:lnSpc>
                <a:spcPct val="100000"/>
              </a:lnSpc>
              <a:spcBef>
                <a:spcPts val="0"/>
              </a:spcBef>
              <a:spcAft>
                <a:spcPts val="0"/>
              </a:spcAft>
              <a:buClr>
                <a:srgbClr val="000000"/>
              </a:buClr>
              <a:buSzPts val="2300"/>
              <a:buAutoNum type="alphaLcPeriod"/>
            </a:pPr>
            <a:r>
              <a:rPr lang="en" sz="2300">
                <a:solidFill>
                  <a:srgbClr val="000000"/>
                </a:solidFill>
              </a:rPr>
              <a:t>Father James</a:t>
            </a:r>
            <a:endParaRPr sz="2300">
              <a:solidFill>
                <a:srgbClr val="000000"/>
              </a:solidFill>
            </a:endParaRPr>
          </a:p>
          <a:p>
            <a:pPr marL="1885950" lvl="0" indent="-374650" algn="l" rtl="0">
              <a:lnSpc>
                <a:spcPct val="100000"/>
              </a:lnSpc>
              <a:spcBef>
                <a:spcPts val="0"/>
              </a:spcBef>
              <a:spcAft>
                <a:spcPts val="0"/>
              </a:spcAft>
              <a:buClr>
                <a:srgbClr val="000000"/>
              </a:buClr>
              <a:buSzPts val="2300"/>
              <a:buAutoNum type="alphaLcPeriod"/>
            </a:pPr>
            <a:r>
              <a:rPr lang="en" sz="2300">
                <a:solidFill>
                  <a:srgbClr val="000000"/>
                </a:solidFill>
              </a:rPr>
              <a:t>A 30-year old version of himself</a:t>
            </a:r>
            <a:endParaRPr sz="2300">
              <a:solidFill>
                <a:srgbClr val="000000"/>
              </a:solidFill>
            </a:endParaRPr>
          </a:p>
          <a:p>
            <a:pPr marL="1885950" lvl="0" indent="-374650" algn="l" rtl="0">
              <a:lnSpc>
                <a:spcPct val="100000"/>
              </a:lnSpc>
              <a:spcBef>
                <a:spcPts val="0"/>
              </a:spcBef>
              <a:spcAft>
                <a:spcPts val="0"/>
              </a:spcAft>
              <a:buClr>
                <a:srgbClr val="000000"/>
              </a:buClr>
              <a:buSzPts val="2300"/>
              <a:buAutoNum type="alphaLcPeriod"/>
            </a:pPr>
            <a:r>
              <a:rPr lang="en" sz="2300">
                <a:solidFill>
                  <a:srgbClr val="000000"/>
                </a:solidFill>
              </a:rPr>
              <a:t>Benedict Cashman</a:t>
            </a:r>
            <a:endParaRPr sz="2300">
              <a:solidFill>
                <a:srgbClr val="000000"/>
              </a:solidFill>
            </a:endParaRPr>
          </a:p>
          <a:p>
            <a:pPr marL="1885950" lvl="0" indent="-374650" algn="l" rtl="0">
              <a:lnSpc>
                <a:spcPct val="100000"/>
              </a:lnSpc>
              <a:spcBef>
                <a:spcPts val="0"/>
              </a:spcBef>
              <a:spcAft>
                <a:spcPts val="0"/>
              </a:spcAft>
              <a:buClr>
                <a:srgbClr val="000000"/>
              </a:buClr>
              <a:buSzPts val="2300"/>
              <a:buAutoNum type="alphaLcPeriod"/>
            </a:pPr>
            <a:r>
              <a:rPr lang="en" sz="2300">
                <a:solidFill>
                  <a:srgbClr val="000000"/>
                </a:solidFill>
              </a:rPr>
              <a:t>Chance</a:t>
            </a:r>
            <a:endParaRPr sz="2300">
              <a:solidFill>
                <a:srgbClr val="000000"/>
              </a:solidFill>
            </a:endParaRPr>
          </a:p>
          <a:p>
            <a:pPr marL="0" lvl="0" indent="-228600" algn="l" rtl="0">
              <a:lnSpc>
                <a:spcPct val="100000"/>
              </a:lnSpc>
              <a:spcBef>
                <a:spcPts val="0"/>
              </a:spcBef>
              <a:spcAft>
                <a:spcPts val="0"/>
              </a:spcAft>
              <a:buNone/>
            </a:pPr>
            <a:endParaRPr sz="2300">
              <a:solidFill>
                <a:srgbClr val="000000"/>
              </a:solidFill>
            </a:endParaRPr>
          </a:p>
          <a:p>
            <a:pPr marL="0" lvl="0" indent="0" algn="l" rtl="0">
              <a:lnSpc>
                <a:spcPct val="100000"/>
              </a:lnSpc>
              <a:spcBef>
                <a:spcPts val="0"/>
              </a:spcBef>
              <a:spcAft>
                <a:spcPts val="0"/>
              </a:spcAft>
              <a:buNone/>
            </a:pPr>
            <a:r>
              <a:rPr lang="en" sz="2300">
                <a:solidFill>
                  <a:srgbClr val="000000"/>
                </a:solidFill>
              </a:rPr>
              <a:t>Make a prediction: Will Jason’s father change his behavior because of Murray’s scolding? </a:t>
            </a:r>
            <a:endParaRPr sz="2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1 Down </a:t>
            </a:r>
            <a:endParaRPr sz="3220" b="1"/>
          </a:p>
        </p:txBody>
      </p:sp>
      <p:sp>
        <p:nvSpPr>
          <p:cNvPr id="151" name="Google Shape;151;p26"/>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Collins' first name (p. 177)</a:t>
            </a:r>
            <a:endParaRPr sz="2900">
              <a:solidFill>
                <a:srgbClr val="000000"/>
              </a:solidFill>
            </a:endParaRPr>
          </a:p>
        </p:txBody>
      </p:sp>
      <p:pic>
        <p:nvPicPr>
          <p:cNvPr id="152" name="Google Shape;152;p26"/>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1 Down </a:t>
            </a:r>
            <a:endParaRPr sz="3220" b="1"/>
          </a:p>
        </p:txBody>
      </p:sp>
      <p:sp>
        <p:nvSpPr>
          <p:cNvPr id="158" name="Google Shape;158;p27"/>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Jackson</a:t>
            </a:r>
            <a:endParaRPr sz="2900">
              <a:solidFill>
                <a:srgbClr val="000000"/>
              </a:solidFill>
            </a:endParaRPr>
          </a:p>
        </p:txBody>
      </p:sp>
      <p:pic>
        <p:nvPicPr>
          <p:cNvPr id="159" name="Google Shape;159;p27"/>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160" name="Google Shape;160;p27"/>
          <p:cNvSpPr txBox="1"/>
          <p:nvPr/>
        </p:nvSpPr>
        <p:spPr>
          <a:xfrm>
            <a:off x="7082875" y="116850"/>
            <a:ext cx="299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Proxima Nova"/>
                <a:ea typeface="Proxima Nova"/>
                <a:cs typeface="Proxima Nova"/>
                <a:sym typeface="Proxima Nova"/>
              </a:rPr>
              <a:t>JACKSON</a:t>
            </a:r>
            <a:endParaRPr sz="1800">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2 Across</a:t>
            </a:r>
            <a:endParaRPr sz="3220" b="1"/>
          </a:p>
        </p:txBody>
      </p:sp>
      <p:sp>
        <p:nvSpPr>
          <p:cNvPr id="166" name="Google Shape;166;p28"/>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While in jail, Murray calls himself a ______ (p. 166)</a:t>
            </a:r>
            <a:endParaRPr sz="2900">
              <a:solidFill>
                <a:srgbClr val="000000"/>
              </a:solidFill>
            </a:endParaRPr>
          </a:p>
        </p:txBody>
      </p:sp>
      <p:pic>
        <p:nvPicPr>
          <p:cNvPr id="167" name="Google Shape;167;p28"/>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2 Across</a:t>
            </a:r>
            <a:endParaRPr sz="3220" b="1"/>
          </a:p>
        </p:txBody>
      </p:sp>
      <p:sp>
        <p:nvSpPr>
          <p:cNvPr id="173" name="Google Shape;173;p29"/>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Criminal</a:t>
            </a:r>
            <a:endParaRPr sz="2900">
              <a:solidFill>
                <a:srgbClr val="000000"/>
              </a:solidFill>
            </a:endParaRPr>
          </a:p>
        </p:txBody>
      </p:sp>
      <p:pic>
        <p:nvPicPr>
          <p:cNvPr id="174" name="Google Shape;174;p29"/>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175" name="Google Shape;175;p29"/>
          <p:cNvSpPr txBox="1"/>
          <p:nvPr/>
        </p:nvSpPr>
        <p:spPr>
          <a:xfrm>
            <a:off x="5377725" y="347825"/>
            <a:ext cx="2495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Proxima Nova"/>
                <a:ea typeface="Proxima Nova"/>
                <a:cs typeface="Proxima Nova"/>
                <a:sym typeface="Proxima Nova"/>
              </a:rPr>
              <a:t>C  R  I  M  I  N  A  L</a:t>
            </a:r>
            <a:endParaRPr sz="2100">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3 Down</a:t>
            </a:r>
            <a:endParaRPr sz="3220" b="1"/>
          </a:p>
        </p:txBody>
      </p:sp>
      <p:sp>
        <p:nvSpPr>
          <p:cNvPr id="181" name="Google Shape;181;p30"/>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900">
                <a:solidFill>
                  <a:srgbClr val="000000"/>
                </a:solidFill>
              </a:rPr>
              <a:t>The policeman tells Murray that he has a _________ order against him (p. 170) </a:t>
            </a:r>
            <a:endParaRPr sz="2900">
              <a:solidFill>
                <a:srgbClr val="000000"/>
              </a:solidFill>
            </a:endParaRPr>
          </a:p>
          <a:p>
            <a:pPr marL="0" lvl="0" indent="0" algn="l" rtl="0">
              <a:spcBef>
                <a:spcPts val="1200"/>
              </a:spcBef>
              <a:spcAft>
                <a:spcPts val="1200"/>
              </a:spcAft>
              <a:buNone/>
            </a:pPr>
            <a:endParaRPr sz="2900">
              <a:solidFill>
                <a:srgbClr val="000000"/>
              </a:solidFill>
            </a:endParaRPr>
          </a:p>
        </p:txBody>
      </p:sp>
      <p:pic>
        <p:nvPicPr>
          <p:cNvPr id="182" name="Google Shape;182;p30"/>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3 Down</a:t>
            </a:r>
            <a:endParaRPr sz="3220" b="1"/>
          </a:p>
        </p:txBody>
      </p:sp>
      <p:sp>
        <p:nvSpPr>
          <p:cNvPr id="188" name="Google Shape;188;p31"/>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solidFill>
                  <a:srgbClr val="000000"/>
                </a:solidFill>
              </a:rPr>
              <a:t>Restraining</a:t>
            </a:r>
            <a:endParaRPr sz="2900">
              <a:solidFill>
                <a:srgbClr val="000000"/>
              </a:solidFill>
            </a:endParaRPr>
          </a:p>
          <a:p>
            <a:pPr marL="0" lvl="0" indent="0" algn="l" rtl="0">
              <a:spcBef>
                <a:spcPts val="1200"/>
              </a:spcBef>
              <a:spcAft>
                <a:spcPts val="1200"/>
              </a:spcAft>
              <a:buNone/>
            </a:pPr>
            <a:endParaRPr sz="2900">
              <a:solidFill>
                <a:srgbClr val="000000"/>
              </a:solidFill>
            </a:endParaRPr>
          </a:p>
        </p:txBody>
      </p:sp>
      <p:pic>
        <p:nvPicPr>
          <p:cNvPr id="189" name="Google Shape;189;p31"/>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190" name="Google Shape;190;p31"/>
          <p:cNvSpPr txBox="1"/>
          <p:nvPr/>
        </p:nvSpPr>
        <p:spPr>
          <a:xfrm>
            <a:off x="5696250" y="445025"/>
            <a:ext cx="3744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Proxima Nova"/>
                <a:ea typeface="Proxima Nova"/>
                <a:cs typeface="Proxima Nova"/>
                <a:sym typeface="Proxima Nova"/>
              </a:rPr>
              <a:t>RESTRAINING</a:t>
            </a:r>
            <a:endParaRPr sz="18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311700" y="1591275"/>
            <a:ext cx="8611200" cy="2977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rgbClr val="000000"/>
              </a:buClr>
              <a:buSzPts val="935"/>
              <a:buFont typeface="Arial"/>
              <a:buNone/>
            </a:pPr>
            <a:r>
              <a:rPr lang="en" sz="2230" b="1">
                <a:solidFill>
                  <a:srgbClr val="000000"/>
                </a:solidFill>
              </a:rPr>
              <a:t>Ted:</a:t>
            </a:r>
            <a:r>
              <a:rPr lang="en" sz="2230">
                <a:solidFill>
                  <a:srgbClr val="000000"/>
                </a:solidFill>
              </a:rPr>
              <a:t> Read two pages in 15 minutes, read faster</a:t>
            </a:r>
            <a:endParaRPr sz="2230">
              <a:solidFill>
                <a:srgbClr val="000000"/>
              </a:solidFill>
            </a:endParaRPr>
          </a:p>
          <a:p>
            <a:pPr marL="0" lvl="0" indent="0" algn="l" rtl="0">
              <a:lnSpc>
                <a:spcPct val="95000"/>
              </a:lnSpc>
              <a:spcBef>
                <a:spcPts val="1200"/>
              </a:spcBef>
              <a:spcAft>
                <a:spcPts val="0"/>
              </a:spcAft>
              <a:buClr>
                <a:srgbClr val="000000"/>
              </a:buClr>
              <a:buSzPts val="935"/>
              <a:buFont typeface="Arial"/>
              <a:buNone/>
            </a:pPr>
            <a:r>
              <a:rPr lang="en" sz="2230" b="1">
                <a:solidFill>
                  <a:srgbClr val="000000"/>
                </a:solidFill>
              </a:rPr>
              <a:t>Elizabeth: </a:t>
            </a:r>
            <a:r>
              <a:rPr lang="en" sz="2230">
                <a:solidFill>
                  <a:srgbClr val="000000"/>
                </a:solidFill>
              </a:rPr>
              <a:t>Take notes and/or read chapter twice</a:t>
            </a:r>
            <a:endParaRPr sz="2230">
              <a:solidFill>
                <a:srgbClr val="000000"/>
              </a:solidFill>
            </a:endParaRPr>
          </a:p>
          <a:p>
            <a:pPr marL="0" lvl="0" indent="0" algn="l" rtl="0">
              <a:lnSpc>
                <a:spcPct val="95000"/>
              </a:lnSpc>
              <a:spcBef>
                <a:spcPts val="1200"/>
              </a:spcBef>
              <a:spcAft>
                <a:spcPts val="0"/>
              </a:spcAft>
              <a:buClr>
                <a:srgbClr val="000000"/>
              </a:buClr>
              <a:buSzPts val="935"/>
              <a:buFont typeface="Arial"/>
              <a:buNone/>
            </a:pPr>
            <a:r>
              <a:rPr lang="en" sz="2230" b="1">
                <a:solidFill>
                  <a:srgbClr val="000000"/>
                </a:solidFill>
              </a:rPr>
              <a:t>Bob: </a:t>
            </a:r>
            <a:r>
              <a:rPr lang="en" sz="2230">
                <a:solidFill>
                  <a:srgbClr val="000000"/>
                </a:solidFill>
              </a:rPr>
              <a:t>Read without audio, read in the morning </a:t>
            </a:r>
            <a:endParaRPr sz="2230">
              <a:solidFill>
                <a:srgbClr val="000000"/>
              </a:solidFill>
            </a:endParaRPr>
          </a:p>
          <a:p>
            <a:pPr marL="0" lvl="0" indent="0" algn="l" rtl="0">
              <a:lnSpc>
                <a:spcPct val="95000"/>
              </a:lnSpc>
              <a:spcBef>
                <a:spcPts val="1200"/>
              </a:spcBef>
              <a:spcAft>
                <a:spcPts val="0"/>
              </a:spcAft>
              <a:buClr>
                <a:srgbClr val="000000"/>
              </a:buClr>
              <a:buSzPts val="935"/>
              <a:buFont typeface="Arial"/>
              <a:buNone/>
            </a:pPr>
            <a:r>
              <a:rPr lang="en" sz="2230" b="1">
                <a:solidFill>
                  <a:srgbClr val="000000"/>
                </a:solidFill>
              </a:rPr>
              <a:t>Larry: </a:t>
            </a:r>
            <a:r>
              <a:rPr lang="en" sz="2230">
                <a:solidFill>
                  <a:srgbClr val="000000"/>
                </a:solidFill>
              </a:rPr>
              <a:t>Find reading errors before cued, to work towards reading out loud towards someone else </a:t>
            </a:r>
            <a:endParaRPr sz="2230">
              <a:solidFill>
                <a:srgbClr val="000000"/>
              </a:solidFill>
            </a:endParaRPr>
          </a:p>
          <a:p>
            <a:pPr marL="0" lvl="0" indent="0" algn="l" rtl="0">
              <a:lnSpc>
                <a:spcPct val="95000"/>
              </a:lnSpc>
              <a:spcBef>
                <a:spcPts val="1200"/>
              </a:spcBef>
              <a:spcAft>
                <a:spcPts val="1200"/>
              </a:spcAft>
              <a:buClr>
                <a:srgbClr val="000000"/>
              </a:buClr>
              <a:buSzPts val="935"/>
              <a:buFont typeface="Arial"/>
              <a:buNone/>
            </a:pPr>
            <a:r>
              <a:rPr lang="en" sz="2230" b="1">
                <a:solidFill>
                  <a:srgbClr val="000000"/>
                </a:solidFill>
              </a:rPr>
              <a:t>John:</a:t>
            </a:r>
            <a:r>
              <a:rPr lang="en" sz="2230">
                <a:solidFill>
                  <a:srgbClr val="000000"/>
                </a:solidFill>
              </a:rPr>
              <a:t> Greater understanding of passage without needing to read it multiple times, read key parts two times</a:t>
            </a:r>
            <a:endParaRPr sz="2100"/>
          </a:p>
        </p:txBody>
      </p:sp>
      <p:pic>
        <p:nvPicPr>
          <p:cNvPr id="66" name="Google Shape;66;p14"/>
          <p:cNvPicPr preferRelativeResize="0"/>
          <p:nvPr/>
        </p:nvPicPr>
        <p:blipFill>
          <a:blip r:embed="rId3">
            <a:alphaModFix/>
          </a:blip>
          <a:stretch>
            <a:fillRect/>
          </a:stretch>
        </p:blipFill>
        <p:spPr>
          <a:xfrm>
            <a:off x="3071175" y="2"/>
            <a:ext cx="3001651" cy="1496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4 Across</a:t>
            </a:r>
            <a:endParaRPr sz="3220" b="1"/>
          </a:p>
        </p:txBody>
      </p:sp>
      <p:sp>
        <p:nvSpPr>
          <p:cNvPr id="196" name="Google Shape;196;p32"/>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What does Murray call Jason in his email? (p. 174)</a:t>
            </a:r>
            <a:endParaRPr sz="2900">
              <a:solidFill>
                <a:srgbClr val="000000"/>
              </a:solidFill>
            </a:endParaRPr>
          </a:p>
        </p:txBody>
      </p:sp>
      <p:pic>
        <p:nvPicPr>
          <p:cNvPr id="197" name="Google Shape;197;p32"/>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4 Across</a:t>
            </a:r>
            <a:endParaRPr sz="3220" b="1"/>
          </a:p>
        </p:txBody>
      </p:sp>
      <p:sp>
        <p:nvSpPr>
          <p:cNvPr id="203" name="Google Shape;203;p33"/>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Son</a:t>
            </a:r>
            <a:endParaRPr sz="2900">
              <a:solidFill>
                <a:srgbClr val="000000"/>
              </a:solidFill>
            </a:endParaRPr>
          </a:p>
        </p:txBody>
      </p:sp>
      <p:pic>
        <p:nvPicPr>
          <p:cNvPr id="204" name="Google Shape;204;p33"/>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205" name="Google Shape;205;p33"/>
          <p:cNvSpPr txBox="1"/>
          <p:nvPr/>
        </p:nvSpPr>
        <p:spPr>
          <a:xfrm>
            <a:off x="5715000" y="936900"/>
            <a:ext cx="918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Proxima Nova"/>
                <a:ea typeface="Proxima Nova"/>
                <a:cs typeface="Proxima Nova"/>
                <a:sym typeface="Proxima Nova"/>
              </a:rPr>
              <a:t>S O N</a:t>
            </a:r>
            <a:endParaRPr sz="2000">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5 Down</a:t>
            </a:r>
            <a:endParaRPr sz="3220" b="1"/>
          </a:p>
        </p:txBody>
      </p:sp>
      <p:sp>
        <p:nvSpPr>
          <p:cNvPr id="211" name="Google Shape;211;p34"/>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Father James says: '...this is the only time you have to live. Don't throw that _____ away' (p. 180)</a:t>
            </a:r>
            <a:endParaRPr sz="2900">
              <a:solidFill>
                <a:srgbClr val="000000"/>
              </a:solidFill>
            </a:endParaRPr>
          </a:p>
        </p:txBody>
      </p:sp>
      <p:pic>
        <p:nvPicPr>
          <p:cNvPr id="212" name="Google Shape;212;p34"/>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5 Down</a:t>
            </a:r>
            <a:endParaRPr sz="3220" b="1"/>
          </a:p>
        </p:txBody>
      </p:sp>
      <p:sp>
        <p:nvSpPr>
          <p:cNvPr id="218" name="Google Shape;218;p35"/>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Gift</a:t>
            </a:r>
            <a:endParaRPr sz="2900">
              <a:solidFill>
                <a:srgbClr val="000000"/>
              </a:solidFill>
            </a:endParaRPr>
          </a:p>
        </p:txBody>
      </p:sp>
      <p:pic>
        <p:nvPicPr>
          <p:cNvPr id="219" name="Google Shape;219;p35"/>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220" name="Google Shape;220;p35"/>
          <p:cNvSpPr txBox="1"/>
          <p:nvPr/>
        </p:nvSpPr>
        <p:spPr>
          <a:xfrm>
            <a:off x="4572000" y="1255425"/>
            <a:ext cx="374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Proxima Nova"/>
                <a:ea typeface="Proxima Nova"/>
                <a:cs typeface="Proxima Nova"/>
                <a:sym typeface="Proxima Nova"/>
              </a:rPr>
              <a:t>G</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 I</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F</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T</a:t>
            </a:r>
            <a:endParaRPr sz="18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6 Across</a:t>
            </a:r>
            <a:endParaRPr sz="3220" b="1"/>
          </a:p>
        </p:txBody>
      </p:sp>
      <p:sp>
        <p:nvSpPr>
          <p:cNvPr id="226" name="Google Shape;226;p36"/>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At first Murray thinks Father James' advice sounds like _______ (p. 181)</a:t>
            </a:r>
            <a:endParaRPr sz="2900">
              <a:solidFill>
                <a:srgbClr val="000000"/>
              </a:solidFill>
            </a:endParaRPr>
          </a:p>
        </p:txBody>
      </p:sp>
      <p:pic>
        <p:nvPicPr>
          <p:cNvPr id="227" name="Google Shape;227;p36"/>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6 Across</a:t>
            </a:r>
            <a:endParaRPr sz="3220" b="1"/>
          </a:p>
        </p:txBody>
      </p:sp>
      <p:sp>
        <p:nvSpPr>
          <p:cNvPr id="233" name="Google Shape;233;p37"/>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Gibberish</a:t>
            </a:r>
            <a:endParaRPr sz="2900">
              <a:solidFill>
                <a:srgbClr val="000000"/>
              </a:solidFill>
            </a:endParaRPr>
          </a:p>
        </p:txBody>
      </p:sp>
      <p:pic>
        <p:nvPicPr>
          <p:cNvPr id="234" name="Google Shape;234;p37"/>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235" name="Google Shape;235;p37"/>
          <p:cNvSpPr txBox="1"/>
          <p:nvPr/>
        </p:nvSpPr>
        <p:spPr>
          <a:xfrm>
            <a:off x="4222775" y="1480275"/>
            <a:ext cx="2754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Proxima Nova"/>
                <a:ea typeface="Proxima Nova"/>
                <a:cs typeface="Proxima Nova"/>
                <a:sym typeface="Proxima Nova"/>
              </a:rPr>
              <a:t> G  I   B  B  E  R  I  S  H</a:t>
            </a:r>
            <a:endParaRPr sz="2000">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7 Across</a:t>
            </a:r>
            <a:endParaRPr sz="3220" b="1"/>
          </a:p>
        </p:txBody>
      </p:sp>
      <p:sp>
        <p:nvSpPr>
          <p:cNvPr id="241" name="Google Shape;241;p38"/>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solidFill>
                  <a:srgbClr val="000000"/>
                </a:solidFill>
              </a:rPr>
              <a:t>Jason is Murray's _______ beacon and compass </a:t>
            </a:r>
            <a:endParaRPr sz="2900">
              <a:solidFill>
                <a:srgbClr val="000000"/>
              </a:solidFill>
            </a:endParaRPr>
          </a:p>
          <a:p>
            <a:pPr marL="0" lvl="0" indent="0" algn="l" rtl="0">
              <a:spcBef>
                <a:spcPts val="1200"/>
              </a:spcBef>
              <a:spcAft>
                <a:spcPts val="1200"/>
              </a:spcAft>
              <a:buNone/>
            </a:pPr>
            <a:r>
              <a:rPr lang="en" sz="2900">
                <a:solidFill>
                  <a:srgbClr val="000000"/>
                </a:solidFill>
              </a:rPr>
              <a:t>(p. 182)</a:t>
            </a:r>
            <a:endParaRPr sz="2900">
              <a:solidFill>
                <a:srgbClr val="000000"/>
              </a:solidFill>
            </a:endParaRPr>
          </a:p>
        </p:txBody>
      </p:sp>
      <p:pic>
        <p:nvPicPr>
          <p:cNvPr id="242" name="Google Shape;242;p38"/>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7 Across</a:t>
            </a:r>
            <a:endParaRPr sz="3220" b="1"/>
          </a:p>
        </p:txBody>
      </p:sp>
      <p:sp>
        <p:nvSpPr>
          <p:cNvPr id="248" name="Google Shape;248;p39"/>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Navigational</a:t>
            </a:r>
            <a:endParaRPr sz="2900">
              <a:solidFill>
                <a:srgbClr val="000000"/>
              </a:solidFill>
            </a:endParaRPr>
          </a:p>
        </p:txBody>
      </p:sp>
      <p:pic>
        <p:nvPicPr>
          <p:cNvPr id="249" name="Google Shape;249;p39"/>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250" name="Google Shape;250;p39"/>
          <p:cNvSpPr txBox="1"/>
          <p:nvPr/>
        </p:nvSpPr>
        <p:spPr>
          <a:xfrm>
            <a:off x="5707475" y="2333250"/>
            <a:ext cx="3436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roxima Nova"/>
                <a:ea typeface="Proxima Nova"/>
                <a:cs typeface="Proxima Nova"/>
                <a:sym typeface="Proxima Nova"/>
              </a:rPr>
              <a:t>N A  V   I  G  A  T   I   O  N  A  L</a:t>
            </a:r>
            <a:endParaRPr sz="1900">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8 Down</a:t>
            </a:r>
            <a:endParaRPr sz="3220" b="1"/>
          </a:p>
        </p:txBody>
      </p:sp>
      <p:sp>
        <p:nvSpPr>
          <p:cNvPr id="256" name="Google Shape;256;p40"/>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sz="2900">
                <a:solidFill>
                  <a:srgbClr val="000000"/>
                </a:solidFill>
              </a:rPr>
              <a:t>After Benedict pushes him, the pain spreads through Murray's entire body like it has ______ (p. 183)</a:t>
            </a:r>
            <a:endParaRPr sz="2900">
              <a:solidFill>
                <a:srgbClr val="000000"/>
              </a:solidFill>
            </a:endParaRPr>
          </a:p>
        </p:txBody>
      </p:sp>
      <p:pic>
        <p:nvPicPr>
          <p:cNvPr id="257" name="Google Shape;257;p40"/>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8 Down</a:t>
            </a:r>
            <a:endParaRPr sz="3220" b="1"/>
          </a:p>
        </p:txBody>
      </p:sp>
      <p:sp>
        <p:nvSpPr>
          <p:cNvPr id="263" name="Google Shape;263;p41"/>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Tentacles</a:t>
            </a:r>
            <a:endParaRPr sz="2900">
              <a:solidFill>
                <a:srgbClr val="000000"/>
              </a:solidFill>
            </a:endParaRPr>
          </a:p>
        </p:txBody>
      </p:sp>
      <p:pic>
        <p:nvPicPr>
          <p:cNvPr id="264" name="Google Shape;264;p41"/>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265" name="Google Shape;265;p41"/>
          <p:cNvSpPr txBox="1"/>
          <p:nvPr/>
        </p:nvSpPr>
        <p:spPr>
          <a:xfrm>
            <a:off x="7375500" y="2326800"/>
            <a:ext cx="361800" cy="281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roxima Nova"/>
                <a:ea typeface="Proxima Nova"/>
                <a:cs typeface="Proxima Nova"/>
                <a:sym typeface="Proxima Nova"/>
              </a:rPr>
              <a:t>T</a:t>
            </a:r>
            <a:endParaRPr sz="1900">
              <a:latin typeface="Proxima Nova"/>
              <a:ea typeface="Proxima Nova"/>
              <a:cs typeface="Proxima Nova"/>
              <a:sym typeface="Proxima Nova"/>
            </a:endParaRPr>
          </a:p>
          <a:p>
            <a:pPr marL="0" lvl="0" indent="0" algn="l" rtl="0">
              <a:spcBef>
                <a:spcPts val="0"/>
              </a:spcBef>
              <a:spcAft>
                <a:spcPts val="0"/>
              </a:spcAft>
              <a:buNone/>
            </a:pPr>
            <a:r>
              <a:rPr lang="en" sz="1900">
                <a:latin typeface="Proxima Nova"/>
                <a:ea typeface="Proxima Nova"/>
                <a:cs typeface="Proxima Nova"/>
                <a:sym typeface="Proxima Nova"/>
              </a:rPr>
              <a:t>E</a:t>
            </a:r>
            <a:endParaRPr sz="1900">
              <a:latin typeface="Proxima Nova"/>
              <a:ea typeface="Proxima Nova"/>
              <a:cs typeface="Proxima Nova"/>
              <a:sym typeface="Proxima Nova"/>
            </a:endParaRPr>
          </a:p>
          <a:p>
            <a:pPr marL="0" lvl="0" indent="0" algn="l" rtl="0">
              <a:spcBef>
                <a:spcPts val="0"/>
              </a:spcBef>
              <a:spcAft>
                <a:spcPts val="0"/>
              </a:spcAft>
              <a:buNone/>
            </a:pPr>
            <a:r>
              <a:rPr lang="en" sz="1900">
                <a:latin typeface="Proxima Nova"/>
                <a:ea typeface="Proxima Nova"/>
                <a:cs typeface="Proxima Nova"/>
                <a:sym typeface="Proxima Nova"/>
              </a:rPr>
              <a:t>N</a:t>
            </a:r>
            <a:endParaRPr sz="1900">
              <a:latin typeface="Proxima Nova"/>
              <a:ea typeface="Proxima Nova"/>
              <a:cs typeface="Proxima Nova"/>
              <a:sym typeface="Proxima Nova"/>
            </a:endParaRPr>
          </a:p>
          <a:p>
            <a:pPr marL="0" lvl="0" indent="0" algn="l" rtl="0">
              <a:spcBef>
                <a:spcPts val="0"/>
              </a:spcBef>
              <a:spcAft>
                <a:spcPts val="0"/>
              </a:spcAft>
              <a:buNone/>
            </a:pPr>
            <a:r>
              <a:rPr lang="en" sz="1900">
                <a:latin typeface="Proxima Nova"/>
                <a:ea typeface="Proxima Nova"/>
                <a:cs typeface="Proxima Nova"/>
                <a:sym typeface="Proxima Nova"/>
              </a:rPr>
              <a:t>T</a:t>
            </a:r>
            <a:endParaRPr sz="1900">
              <a:latin typeface="Proxima Nova"/>
              <a:ea typeface="Proxima Nova"/>
              <a:cs typeface="Proxima Nova"/>
              <a:sym typeface="Proxima Nova"/>
            </a:endParaRPr>
          </a:p>
          <a:p>
            <a:pPr marL="0" lvl="0" indent="0" algn="l" rtl="0">
              <a:spcBef>
                <a:spcPts val="0"/>
              </a:spcBef>
              <a:spcAft>
                <a:spcPts val="0"/>
              </a:spcAft>
              <a:buNone/>
            </a:pPr>
            <a:r>
              <a:rPr lang="en" sz="1900">
                <a:latin typeface="Proxima Nova"/>
                <a:ea typeface="Proxima Nova"/>
                <a:cs typeface="Proxima Nova"/>
                <a:sym typeface="Proxima Nova"/>
              </a:rPr>
              <a:t>A</a:t>
            </a:r>
            <a:endParaRPr sz="1900">
              <a:latin typeface="Proxima Nova"/>
              <a:ea typeface="Proxima Nova"/>
              <a:cs typeface="Proxima Nova"/>
              <a:sym typeface="Proxima Nova"/>
            </a:endParaRPr>
          </a:p>
          <a:p>
            <a:pPr marL="0" lvl="0" indent="0" algn="l" rtl="0">
              <a:spcBef>
                <a:spcPts val="0"/>
              </a:spcBef>
              <a:spcAft>
                <a:spcPts val="0"/>
              </a:spcAft>
              <a:buNone/>
            </a:pPr>
            <a:r>
              <a:rPr lang="en" sz="1900">
                <a:latin typeface="Proxima Nova"/>
                <a:ea typeface="Proxima Nova"/>
                <a:cs typeface="Proxima Nova"/>
                <a:sym typeface="Proxima Nova"/>
              </a:rPr>
              <a:t>CLES</a:t>
            </a:r>
            <a:endParaRPr sz="19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1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t>Chapter 34</a:t>
            </a:r>
            <a:endParaRPr sz="2820" b="1"/>
          </a:p>
        </p:txBody>
      </p:sp>
      <p:pic>
        <p:nvPicPr>
          <p:cNvPr id="72" name="Google Shape;72;p15"/>
          <p:cNvPicPr preferRelativeResize="0"/>
          <p:nvPr/>
        </p:nvPicPr>
        <p:blipFill>
          <a:blip r:embed="rId3">
            <a:alphaModFix/>
          </a:blip>
          <a:stretch>
            <a:fillRect/>
          </a:stretch>
        </p:blipFill>
        <p:spPr>
          <a:xfrm>
            <a:off x="405125" y="1168788"/>
            <a:ext cx="2483375" cy="1688700"/>
          </a:xfrm>
          <a:prstGeom prst="rect">
            <a:avLst/>
          </a:prstGeom>
          <a:noFill/>
          <a:ln>
            <a:noFill/>
          </a:ln>
        </p:spPr>
      </p:pic>
      <p:pic>
        <p:nvPicPr>
          <p:cNvPr id="73" name="Google Shape;73;p15"/>
          <p:cNvPicPr preferRelativeResize="0"/>
          <p:nvPr/>
        </p:nvPicPr>
        <p:blipFill rotWithShape="1">
          <a:blip r:embed="rId4">
            <a:alphaModFix/>
          </a:blip>
          <a:srcRect t="36680"/>
          <a:stretch/>
        </p:blipFill>
        <p:spPr>
          <a:xfrm>
            <a:off x="3125575" y="445026"/>
            <a:ext cx="2547324" cy="2419349"/>
          </a:xfrm>
          <a:prstGeom prst="rect">
            <a:avLst/>
          </a:prstGeom>
          <a:noFill/>
          <a:ln>
            <a:noFill/>
          </a:ln>
        </p:spPr>
      </p:pic>
      <p:pic>
        <p:nvPicPr>
          <p:cNvPr id="74" name="Google Shape;74;p15"/>
          <p:cNvPicPr preferRelativeResize="0"/>
          <p:nvPr/>
        </p:nvPicPr>
        <p:blipFill>
          <a:blip r:embed="rId5">
            <a:alphaModFix/>
          </a:blip>
          <a:stretch>
            <a:fillRect/>
          </a:stretch>
        </p:blipFill>
        <p:spPr>
          <a:xfrm>
            <a:off x="5909975" y="1017718"/>
            <a:ext cx="2795325" cy="1863532"/>
          </a:xfrm>
          <a:prstGeom prst="rect">
            <a:avLst/>
          </a:prstGeom>
          <a:noFill/>
          <a:ln>
            <a:noFill/>
          </a:ln>
        </p:spPr>
      </p:pic>
      <p:pic>
        <p:nvPicPr>
          <p:cNvPr id="75" name="Google Shape;75;p15"/>
          <p:cNvPicPr preferRelativeResize="0"/>
          <p:nvPr/>
        </p:nvPicPr>
        <p:blipFill>
          <a:blip r:embed="rId6">
            <a:alphaModFix/>
          </a:blip>
          <a:stretch>
            <a:fillRect/>
          </a:stretch>
        </p:blipFill>
        <p:spPr>
          <a:xfrm>
            <a:off x="2321250" y="3008549"/>
            <a:ext cx="1938876" cy="1938876"/>
          </a:xfrm>
          <a:prstGeom prst="rect">
            <a:avLst/>
          </a:prstGeom>
          <a:noFill/>
          <a:ln>
            <a:noFill/>
          </a:ln>
        </p:spPr>
      </p:pic>
      <p:pic>
        <p:nvPicPr>
          <p:cNvPr id="76" name="Google Shape;76;p15"/>
          <p:cNvPicPr preferRelativeResize="0"/>
          <p:nvPr/>
        </p:nvPicPr>
        <p:blipFill>
          <a:blip r:embed="rId7">
            <a:alphaModFix/>
          </a:blip>
          <a:stretch>
            <a:fillRect/>
          </a:stretch>
        </p:blipFill>
        <p:spPr>
          <a:xfrm>
            <a:off x="4445000" y="3008549"/>
            <a:ext cx="2614107" cy="19388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9 Down</a:t>
            </a:r>
            <a:endParaRPr sz="3220" b="1"/>
          </a:p>
        </p:txBody>
      </p:sp>
      <p:sp>
        <p:nvSpPr>
          <p:cNvPr id="271" name="Google Shape;271;p42"/>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Murray describes his drive home, car, plans and soul as ______ (p. 173)</a:t>
            </a:r>
            <a:endParaRPr sz="2900">
              <a:solidFill>
                <a:srgbClr val="000000"/>
              </a:solidFill>
            </a:endParaRPr>
          </a:p>
        </p:txBody>
      </p:sp>
      <p:pic>
        <p:nvPicPr>
          <p:cNvPr id="272" name="Google Shape;272;p42"/>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9 Down</a:t>
            </a:r>
            <a:endParaRPr sz="3220" b="1"/>
          </a:p>
        </p:txBody>
      </p:sp>
      <p:sp>
        <p:nvSpPr>
          <p:cNvPr id="278" name="Google Shape;278;p43"/>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Empty</a:t>
            </a:r>
            <a:endParaRPr sz="2900">
              <a:solidFill>
                <a:srgbClr val="000000"/>
              </a:solidFill>
            </a:endParaRPr>
          </a:p>
        </p:txBody>
      </p:sp>
      <p:pic>
        <p:nvPicPr>
          <p:cNvPr id="279" name="Google Shape;279;p43"/>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280" name="Google Shape;280;p43"/>
          <p:cNvSpPr txBox="1"/>
          <p:nvPr/>
        </p:nvSpPr>
        <p:spPr>
          <a:xfrm>
            <a:off x="4582050" y="2672850"/>
            <a:ext cx="3417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roxima Nova"/>
                <a:ea typeface="Proxima Nova"/>
                <a:cs typeface="Proxima Nova"/>
                <a:sym typeface="Proxima Nova"/>
              </a:rPr>
              <a:t>EMPTY</a:t>
            </a:r>
            <a:endParaRPr sz="1700">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10 Across</a:t>
            </a:r>
            <a:endParaRPr sz="3220" b="1"/>
          </a:p>
        </p:txBody>
      </p:sp>
      <p:sp>
        <p:nvSpPr>
          <p:cNvPr id="286" name="Google Shape;286;p44"/>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Collins thinks Murray's '34 Topps card is _______ (p. 178)</a:t>
            </a:r>
            <a:endParaRPr sz="2900">
              <a:solidFill>
                <a:srgbClr val="000000"/>
              </a:solidFill>
            </a:endParaRPr>
          </a:p>
        </p:txBody>
      </p:sp>
      <p:pic>
        <p:nvPicPr>
          <p:cNvPr id="287" name="Google Shape;287;p44"/>
          <p:cNvPicPr preferRelativeResize="0"/>
          <p:nvPr/>
        </p:nvPicPr>
        <p:blipFill>
          <a:blip r:embed="rId3">
            <a:alphaModFix/>
          </a:blip>
          <a:stretch>
            <a:fillRect/>
          </a:stretch>
        </p:blipFill>
        <p:spPr>
          <a:xfrm>
            <a:off x="4222775" y="116850"/>
            <a:ext cx="4845474" cy="49097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10 Across</a:t>
            </a:r>
            <a:endParaRPr sz="3220" b="1"/>
          </a:p>
        </p:txBody>
      </p:sp>
      <p:sp>
        <p:nvSpPr>
          <p:cNvPr id="293" name="Google Shape;293;p45"/>
          <p:cNvSpPr txBox="1">
            <a:spLocks noGrp="1"/>
          </p:cNvSpPr>
          <p:nvPr>
            <p:ph type="body" idx="1"/>
          </p:nvPr>
        </p:nvSpPr>
        <p:spPr>
          <a:xfrm>
            <a:off x="311700" y="1173775"/>
            <a:ext cx="3228600" cy="339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solidFill>
                  <a:srgbClr val="000000"/>
                </a:solidFill>
              </a:rPr>
              <a:t>Amazing</a:t>
            </a:r>
            <a:endParaRPr sz="2900">
              <a:solidFill>
                <a:srgbClr val="000000"/>
              </a:solidFill>
            </a:endParaRPr>
          </a:p>
        </p:txBody>
      </p:sp>
      <p:pic>
        <p:nvPicPr>
          <p:cNvPr id="294" name="Google Shape;294;p45"/>
          <p:cNvPicPr preferRelativeResize="0"/>
          <p:nvPr/>
        </p:nvPicPr>
        <p:blipFill>
          <a:blip r:embed="rId3">
            <a:alphaModFix/>
          </a:blip>
          <a:stretch>
            <a:fillRect/>
          </a:stretch>
        </p:blipFill>
        <p:spPr>
          <a:xfrm>
            <a:off x="4222775" y="116850"/>
            <a:ext cx="4845474" cy="4909799"/>
          </a:xfrm>
          <a:prstGeom prst="rect">
            <a:avLst/>
          </a:prstGeom>
          <a:noFill/>
          <a:ln>
            <a:noFill/>
          </a:ln>
        </p:spPr>
      </p:pic>
      <p:sp>
        <p:nvSpPr>
          <p:cNvPr id="295" name="Google Shape;295;p45"/>
          <p:cNvSpPr txBox="1"/>
          <p:nvPr/>
        </p:nvSpPr>
        <p:spPr>
          <a:xfrm>
            <a:off x="4222775" y="2873825"/>
            <a:ext cx="2148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roxima Nova"/>
                <a:ea typeface="Proxima Nova"/>
                <a:cs typeface="Proxima Nova"/>
                <a:sym typeface="Proxima Nova"/>
              </a:rPr>
              <a:t>A  M  A  Z   I  N  G</a:t>
            </a:r>
            <a:endParaRPr sz="19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26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t>Chapter 35</a:t>
            </a:r>
            <a:endParaRPr sz="2820" b="1"/>
          </a:p>
        </p:txBody>
      </p:sp>
      <p:pic>
        <p:nvPicPr>
          <p:cNvPr id="82" name="Google Shape;82;p16"/>
          <p:cNvPicPr preferRelativeResize="0"/>
          <p:nvPr/>
        </p:nvPicPr>
        <p:blipFill rotWithShape="1">
          <a:blip r:embed="rId3">
            <a:alphaModFix/>
          </a:blip>
          <a:srcRect r="12770" b="7080"/>
          <a:stretch/>
        </p:blipFill>
        <p:spPr>
          <a:xfrm>
            <a:off x="418475" y="1111250"/>
            <a:ext cx="2755251" cy="1951925"/>
          </a:xfrm>
          <a:prstGeom prst="rect">
            <a:avLst/>
          </a:prstGeom>
          <a:noFill/>
          <a:ln>
            <a:noFill/>
          </a:ln>
        </p:spPr>
      </p:pic>
      <p:pic>
        <p:nvPicPr>
          <p:cNvPr id="83" name="Google Shape;83;p16"/>
          <p:cNvPicPr preferRelativeResize="0"/>
          <p:nvPr/>
        </p:nvPicPr>
        <p:blipFill>
          <a:blip r:embed="rId4">
            <a:alphaModFix/>
          </a:blip>
          <a:stretch>
            <a:fillRect/>
          </a:stretch>
        </p:blipFill>
        <p:spPr>
          <a:xfrm>
            <a:off x="6633250" y="603374"/>
            <a:ext cx="1931325" cy="2702049"/>
          </a:xfrm>
          <a:prstGeom prst="rect">
            <a:avLst/>
          </a:prstGeom>
          <a:noFill/>
          <a:ln>
            <a:noFill/>
          </a:ln>
        </p:spPr>
      </p:pic>
      <p:pic>
        <p:nvPicPr>
          <p:cNvPr id="84" name="Google Shape;84;p16"/>
          <p:cNvPicPr preferRelativeResize="0"/>
          <p:nvPr/>
        </p:nvPicPr>
        <p:blipFill>
          <a:blip r:embed="rId5">
            <a:alphaModFix/>
          </a:blip>
          <a:stretch>
            <a:fillRect/>
          </a:stretch>
        </p:blipFill>
        <p:spPr>
          <a:xfrm>
            <a:off x="3626925" y="898750"/>
            <a:ext cx="2450238" cy="1626800"/>
          </a:xfrm>
          <a:prstGeom prst="rect">
            <a:avLst/>
          </a:prstGeom>
          <a:noFill/>
          <a:ln>
            <a:noFill/>
          </a:ln>
        </p:spPr>
      </p:pic>
      <p:pic>
        <p:nvPicPr>
          <p:cNvPr id="85" name="Google Shape;85;p16"/>
          <p:cNvPicPr preferRelativeResize="0"/>
          <p:nvPr/>
        </p:nvPicPr>
        <p:blipFill rotWithShape="1">
          <a:blip r:embed="rId6">
            <a:alphaModFix/>
          </a:blip>
          <a:srcRect r="27818"/>
          <a:stretch/>
        </p:blipFill>
        <p:spPr>
          <a:xfrm>
            <a:off x="2079425" y="3305425"/>
            <a:ext cx="2128351" cy="1626800"/>
          </a:xfrm>
          <a:prstGeom prst="rect">
            <a:avLst/>
          </a:prstGeom>
          <a:noFill/>
          <a:ln>
            <a:noFill/>
          </a:ln>
        </p:spPr>
      </p:pic>
      <p:pic>
        <p:nvPicPr>
          <p:cNvPr id="86" name="Google Shape;86;p16"/>
          <p:cNvPicPr preferRelativeResize="0"/>
          <p:nvPr/>
        </p:nvPicPr>
        <p:blipFill>
          <a:blip r:embed="rId7">
            <a:alphaModFix/>
          </a:blip>
          <a:stretch>
            <a:fillRect/>
          </a:stretch>
        </p:blipFill>
        <p:spPr>
          <a:xfrm>
            <a:off x="4701925" y="2839750"/>
            <a:ext cx="1931325" cy="193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344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t>Chapter 36</a:t>
            </a:r>
            <a:endParaRPr sz="2820" b="1"/>
          </a:p>
        </p:txBody>
      </p:sp>
      <p:pic>
        <p:nvPicPr>
          <p:cNvPr id="92" name="Google Shape;92;p17"/>
          <p:cNvPicPr preferRelativeResize="0"/>
          <p:nvPr/>
        </p:nvPicPr>
        <p:blipFill rotWithShape="1">
          <a:blip r:embed="rId3">
            <a:alphaModFix/>
          </a:blip>
          <a:srcRect r="2410"/>
          <a:stretch/>
        </p:blipFill>
        <p:spPr>
          <a:xfrm>
            <a:off x="387575" y="1353225"/>
            <a:ext cx="2193275" cy="1492425"/>
          </a:xfrm>
          <a:prstGeom prst="rect">
            <a:avLst/>
          </a:prstGeom>
          <a:noFill/>
          <a:ln>
            <a:noFill/>
          </a:ln>
        </p:spPr>
      </p:pic>
      <p:pic>
        <p:nvPicPr>
          <p:cNvPr id="93" name="Google Shape;93;p17"/>
          <p:cNvPicPr preferRelativeResize="0"/>
          <p:nvPr/>
        </p:nvPicPr>
        <p:blipFill rotWithShape="1">
          <a:blip r:embed="rId4">
            <a:alphaModFix/>
          </a:blip>
          <a:srcRect l="9758" r="11729"/>
          <a:stretch/>
        </p:blipFill>
        <p:spPr>
          <a:xfrm>
            <a:off x="5545800" y="1040625"/>
            <a:ext cx="3286500" cy="1569825"/>
          </a:xfrm>
          <a:prstGeom prst="rect">
            <a:avLst/>
          </a:prstGeom>
          <a:noFill/>
          <a:ln>
            <a:noFill/>
          </a:ln>
        </p:spPr>
      </p:pic>
      <p:pic>
        <p:nvPicPr>
          <p:cNvPr id="94" name="Google Shape;94;p17"/>
          <p:cNvPicPr preferRelativeResize="0"/>
          <p:nvPr/>
        </p:nvPicPr>
        <p:blipFill rotWithShape="1">
          <a:blip r:embed="rId5">
            <a:alphaModFix/>
          </a:blip>
          <a:srcRect l="14785" r="4861"/>
          <a:stretch/>
        </p:blipFill>
        <p:spPr>
          <a:xfrm>
            <a:off x="2938975" y="827650"/>
            <a:ext cx="2414875" cy="1918375"/>
          </a:xfrm>
          <a:prstGeom prst="rect">
            <a:avLst/>
          </a:prstGeom>
          <a:noFill/>
          <a:ln>
            <a:noFill/>
          </a:ln>
        </p:spPr>
      </p:pic>
      <p:pic>
        <p:nvPicPr>
          <p:cNvPr id="95" name="Google Shape;95;p17"/>
          <p:cNvPicPr preferRelativeResize="0"/>
          <p:nvPr/>
        </p:nvPicPr>
        <p:blipFill rotWithShape="1">
          <a:blip r:embed="rId6">
            <a:alphaModFix/>
          </a:blip>
          <a:srcRect l="1312"/>
          <a:stretch/>
        </p:blipFill>
        <p:spPr>
          <a:xfrm>
            <a:off x="311700" y="3181150"/>
            <a:ext cx="2795200" cy="838200"/>
          </a:xfrm>
          <a:prstGeom prst="rect">
            <a:avLst/>
          </a:prstGeom>
          <a:noFill/>
          <a:ln>
            <a:noFill/>
          </a:ln>
        </p:spPr>
      </p:pic>
      <p:pic>
        <p:nvPicPr>
          <p:cNvPr id="96" name="Google Shape;96;p17"/>
          <p:cNvPicPr preferRelativeResize="0"/>
          <p:nvPr/>
        </p:nvPicPr>
        <p:blipFill>
          <a:blip r:embed="rId7">
            <a:alphaModFix/>
          </a:blip>
          <a:stretch>
            <a:fillRect/>
          </a:stretch>
        </p:blipFill>
        <p:spPr>
          <a:xfrm>
            <a:off x="3106901" y="2974715"/>
            <a:ext cx="2549275" cy="1646797"/>
          </a:xfrm>
          <a:prstGeom prst="rect">
            <a:avLst/>
          </a:prstGeom>
          <a:noFill/>
          <a:ln>
            <a:noFill/>
          </a:ln>
        </p:spPr>
      </p:pic>
      <p:pic>
        <p:nvPicPr>
          <p:cNvPr id="97" name="Google Shape;97;p17"/>
          <p:cNvPicPr preferRelativeResize="0"/>
          <p:nvPr/>
        </p:nvPicPr>
        <p:blipFill>
          <a:blip r:embed="rId8">
            <a:alphaModFix/>
          </a:blip>
          <a:stretch>
            <a:fillRect/>
          </a:stretch>
        </p:blipFill>
        <p:spPr>
          <a:xfrm>
            <a:off x="5981082" y="2974726"/>
            <a:ext cx="2851215" cy="1492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A, Question 1</a:t>
            </a:r>
            <a:endParaRPr sz="3220" b="1"/>
          </a:p>
        </p:txBody>
      </p:sp>
      <p:sp>
        <p:nvSpPr>
          <p:cNvPr id="103" name="Google Shape;10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700">
                <a:solidFill>
                  <a:srgbClr val="000000"/>
                </a:solidFill>
              </a:rPr>
              <a:t>Murray and Chance heal their previously fractured relationship in Chapter 34. How does this happen? What do they say to each other? On a scale of 1-10, how surprised were you by their conversation? Is Chance’s relationship with Murray similar to or different from Jason’s relationship with his father? Explain.</a:t>
            </a: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B, Question 1</a:t>
            </a:r>
            <a:endParaRPr sz="3220" b="1"/>
          </a:p>
        </p:txBody>
      </p:sp>
      <p:sp>
        <p:nvSpPr>
          <p:cNvPr id="109" name="Google Shape;10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200">
                <a:solidFill>
                  <a:srgbClr val="000000"/>
                </a:solidFill>
              </a:rPr>
              <a:t>On a scale of 1-10, how surprised were you that Chance and Murray healed their previously fractured relationship? </a:t>
            </a:r>
            <a:endParaRPr sz="2200">
              <a:solidFill>
                <a:srgbClr val="000000"/>
              </a:solidFill>
            </a:endParaRPr>
          </a:p>
          <a:p>
            <a:pPr marL="457200" lvl="0" indent="0" algn="l" rtl="0">
              <a:lnSpc>
                <a:spcPct val="100000"/>
              </a:lnSpc>
              <a:spcBef>
                <a:spcPts val="0"/>
              </a:spcBef>
              <a:spcAft>
                <a:spcPts val="0"/>
              </a:spcAft>
              <a:buNone/>
            </a:pPr>
            <a:endParaRPr sz="2200">
              <a:solidFill>
                <a:srgbClr val="000000"/>
              </a:solidFill>
            </a:endParaRPr>
          </a:p>
          <a:p>
            <a:pPr marL="457200" lvl="0" indent="0" algn="l" rtl="0">
              <a:lnSpc>
                <a:spcPct val="100000"/>
              </a:lnSpc>
              <a:spcBef>
                <a:spcPts val="0"/>
              </a:spcBef>
              <a:spcAft>
                <a:spcPts val="0"/>
              </a:spcAft>
              <a:buNone/>
            </a:pPr>
            <a:r>
              <a:rPr lang="en" sz="2200">
                <a:solidFill>
                  <a:srgbClr val="000000"/>
                </a:solidFill>
              </a:rPr>
              <a:t>1	2	3	4	5	6	7	8	9	10</a:t>
            </a:r>
            <a:endParaRPr sz="2200">
              <a:solidFill>
                <a:srgbClr val="000000"/>
              </a:solidFill>
            </a:endParaRPr>
          </a:p>
          <a:p>
            <a:pPr marL="457200" lvl="0" indent="0" algn="l" rtl="0">
              <a:lnSpc>
                <a:spcPct val="100000"/>
              </a:lnSpc>
              <a:spcBef>
                <a:spcPts val="0"/>
              </a:spcBef>
              <a:spcAft>
                <a:spcPts val="0"/>
              </a:spcAft>
              <a:buNone/>
            </a:pPr>
            <a:endParaRPr sz="2200">
              <a:solidFill>
                <a:srgbClr val="000000"/>
              </a:solidFill>
            </a:endParaRPr>
          </a:p>
          <a:p>
            <a:pPr marL="0" lvl="0" indent="0" algn="l" rtl="0">
              <a:lnSpc>
                <a:spcPct val="100000"/>
              </a:lnSpc>
              <a:spcBef>
                <a:spcPts val="0"/>
              </a:spcBef>
              <a:spcAft>
                <a:spcPts val="0"/>
              </a:spcAft>
              <a:buNone/>
            </a:pPr>
            <a:r>
              <a:rPr lang="en" sz="2200">
                <a:solidFill>
                  <a:srgbClr val="000000"/>
                </a:solidFill>
              </a:rPr>
              <a:t>On a scale of 1-10, how similar do you think Chance’s relationship with Murray is to Jason’s relationship with his father? </a:t>
            </a:r>
            <a:endParaRPr sz="2200">
              <a:solidFill>
                <a:srgbClr val="000000"/>
              </a:solidFill>
            </a:endParaRPr>
          </a:p>
          <a:p>
            <a:pPr marL="0" lvl="0" indent="0" algn="l" rtl="0">
              <a:lnSpc>
                <a:spcPct val="100000"/>
              </a:lnSpc>
              <a:spcBef>
                <a:spcPts val="0"/>
              </a:spcBef>
              <a:spcAft>
                <a:spcPts val="0"/>
              </a:spcAft>
              <a:buNone/>
            </a:pPr>
            <a:endParaRPr sz="2200">
              <a:solidFill>
                <a:srgbClr val="000000"/>
              </a:solidFill>
            </a:endParaRPr>
          </a:p>
          <a:p>
            <a:pPr marL="0" lvl="0" indent="0" algn="l" rtl="0">
              <a:lnSpc>
                <a:spcPct val="100000"/>
              </a:lnSpc>
              <a:spcBef>
                <a:spcPts val="0"/>
              </a:spcBef>
              <a:spcAft>
                <a:spcPts val="0"/>
              </a:spcAft>
              <a:buNone/>
            </a:pPr>
            <a:r>
              <a:rPr lang="en" sz="2200">
                <a:solidFill>
                  <a:srgbClr val="000000"/>
                </a:solidFill>
              </a:rPr>
              <a:t>	1	2	3	4	5	6	7	8	9	10</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A, Question 2</a:t>
            </a:r>
            <a:endParaRPr sz="3220" b="1"/>
          </a:p>
        </p:txBody>
      </p:sp>
      <p:sp>
        <p:nvSpPr>
          <p:cNvPr id="115" name="Google Shape;11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800">
                <a:solidFill>
                  <a:srgbClr val="000000"/>
                </a:solidFill>
              </a:rPr>
              <a:t>In Chapter 34, Murray says “Funny thing is, the closer I get to my own house, the farther I feel from home” (p. 172). How has Murray’s sense of home changed throughout this story? What is home to you? Is it a place, person, feeling or something else? Has your sense of home shifted throughout life? In what way?</a:t>
            </a:r>
            <a:r>
              <a:rPr lang="en" sz="1400">
                <a:solidFill>
                  <a:srgbClr val="000000"/>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t>Worksheet B, Question 2</a:t>
            </a:r>
            <a:endParaRPr sz="3220" b="1"/>
          </a:p>
        </p:txBody>
      </p:sp>
      <p:sp>
        <p:nvSpPr>
          <p:cNvPr id="121" name="Google Shape;12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a:solidFill>
                  <a:srgbClr val="000000"/>
                </a:solidFill>
              </a:rPr>
              <a:t>How does Murray describe “home” at the end of Chapter 34? (p. 172)</a:t>
            </a:r>
            <a:endParaRPr sz="2100">
              <a:solidFill>
                <a:srgbClr val="000000"/>
              </a:solidFill>
            </a:endParaRPr>
          </a:p>
          <a:p>
            <a:pPr marL="514350" lvl="0" indent="-361950" algn="l" rtl="0">
              <a:lnSpc>
                <a:spcPct val="100000"/>
              </a:lnSpc>
              <a:spcBef>
                <a:spcPts val="0"/>
              </a:spcBef>
              <a:spcAft>
                <a:spcPts val="0"/>
              </a:spcAft>
              <a:buClr>
                <a:srgbClr val="000000"/>
              </a:buClr>
              <a:buSzPts val="2100"/>
              <a:buAutoNum type="alphaLcPeriod"/>
            </a:pPr>
            <a:r>
              <a:rPr lang="en" sz="2100">
                <a:solidFill>
                  <a:srgbClr val="000000"/>
                </a:solidFill>
              </a:rPr>
              <a:t>Murray is excited to return to his cozy and inviting home after the long trip to Chicago</a:t>
            </a:r>
            <a:endParaRPr sz="2100">
              <a:solidFill>
                <a:srgbClr val="000000"/>
              </a:solidFill>
            </a:endParaRPr>
          </a:p>
          <a:p>
            <a:pPr marL="514350" lvl="0" indent="-361950" algn="l" rtl="0">
              <a:lnSpc>
                <a:spcPct val="100000"/>
              </a:lnSpc>
              <a:spcBef>
                <a:spcPts val="0"/>
              </a:spcBef>
              <a:spcAft>
                <a:spcPts val="0"/>
              </a:spcAft>
              <a:buClr>
                <a:srgbClr val="000000"/>
              </a:buClr>
              <a:buSzPts val="2100"/>
              <a:buAutoNum type="alphaLcPeriod"/>
            </a:pPr>
            <a:r>
              <a:rPr lang="en" sz="2100">
                <a:solidFill>
                  <a:srgbClr val="000000"/>
                </a:solidFill>
              </a:rPr>
              <a:t>Murray decides to stay with Chance so he doesn’t have to be in an empty house while waiting for news about Jason</a:t>
            </a:r>
            <a:endParaRPr sz="2100">
              <a:solidFill>
                <a:srgbClr val="000000"/>
              </a:solidFill>
            </a:endParaRPr>
          </a:p>
          <a:p>
            <a:pPr marL="514350" lvl="0" indent="-361950" algn="l" rtl="0">
              <a:lnSpc>
                <a:spcPct val="100000"/>
              </a:lnSpc>
              <a:spcBef>
                <a:spcPts val="0"/>
              </a:spcBef>
              <a:spcAft>
                <a:spcPts val="0"/>
              </a:spcAft>
              <a:buClr>
                <a:srgbClr val="000000"/>
              </a:buClr>
              <a:buSzPts val="2100"/>
              <a:buAutoNum type="alphaLcPeriod"/>
            </a:pPr>
            <a:r>
              <a:rPr lang="en" sz="2100">
                <a:solidFill>
                  <a:srgbClr val="000000"/>
                </a:solidFill>
              </a:rPr>
              <a:t>Murray’s house doesn’t feel like home anymore </a:t>
            </a:r>
            <a:endParaRPr sz="2100">
              <a:solidFill>
                <a:srgbClr val="000000"/>
              </a:solidFill>
            </a:endParaRPr>
          </a:p>
          <a:p>
            <a:pPr marL="514350" lvl="0" indent="-361950" algn="l" rtl="0">
              <a:lnSpc>
                <a:spcPct val="100000"/>
              </a:lnSpc>
              <a:spcBef>
                <a:spcPts val="0"/>
              </a:spcBef>
              <a:spcAft>
                <a:spcPts val="0"/>
              </a:spcAft>
              <a:buClr>
                <a:srgbClr val="000000"/>
              </a:buClr>
              <a:buSzPts val="2100"/>
              <a:buAutoNum type="alphaLcPeriod"/>
            </a:pPr>
            <a:r>
              <a:rPr lang="en" sz="2100">
                <a:solidFill>
                  <a:srgbClr val="000000"/>
                </a:solidFill>
              </a:rPr>
              <a:t>One of the conditions of Murray’s bail is that he must stay in his home</a:t>
            </a:r>
            <a:endParaRPr sz="2100">
              <a:solidFill>
                <a:srgbClr val="000000"/>
              </a:solidFill>
            </a:endParaRPr>
          </a:p>
          <a:p>
            <a:pPr marL="514350" lvl="0" indent="-361950" algn="l" rtl="0">
              <a:lnSpc>
                <a:spcPct val="100000"/>
              </a:lnSpc>
              <a:spcBef>
                <a:spcPts val="0"/>
              </a:spcBef>
              <a:spcAft>
                <a:spcPts val="0"/>
              </a:spcAft>
              <a:buClr>
                <a:srgbClr val="000000"/>
              </a:buClr>
              <a:buSzPts val="2100"/>
              <a:buAutoNum type="alphaLcPeriod"/>
            </a:pPr>
            <a:r>
              <a:rPr lang="en" sz="2100">
                <a:solidFill>
                  <a:srgbClr val="000000"/>
                </a:solidFill>
              </a:rPr>
              <a:t>Murray got into so much trouble in Chicago that he never wants to leave his home again </a:t>
            </a:r>
            <a:endParaRPr sz="2500"/>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On-screen Show (16:9)</PresentationFormat>
  <Paragraphs>110</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Proxima Nova</vt:lpstr>
      <vt:lpstr>Arial</vt:lpstr>
      <vt:lpstr>Spearmint</vt:lpstr>
      <vt:lpstr>The Five Wishes of Mr. Murray McBride Chapters 34-36</vt:lpstr>
      <vt:lpstr>PowerPoint Presentation</vt:lpstr>
      <vt:lpstr>Chapter 34</vt:lpstr>
      <vt:lpstr>Chapter 35</vt:lpstr>
      <vt:lpstr>Chapter 36</vt:lpstr>
      <vt:lpstr>Worksheet A, Question 1</vt:lpstr>
      <vt:lpstr>Worksheet B, Question 1</vt:lpstr>
      <vt:lpstr>Worksheet A, Question 2</vt:lpstr>
      <vt:lpstr>Worksheet B, Question 2</vt:lpstr>
      <vt:lpstr>Worksheet A, Question 3</vt:lpstr>
      <vt:lpstr>Worksheet B, Question 3</vt:lpstr>
      <vt:lpstr>Worksheet A, Question 4</vt:lpstr>
      <vt:lpstr>Worksheet B, Question 4</vt:lpstr>
      <vt:lpstr>1 Down </vt:lpstr>
      <vt:lpstr>1 Down </vt:lpstr>
      <vt:lpstr>2 Across</vt:lpstr>
      <vt:lpstr>2 Across</vt:lpstr>
      <vt:lpstr>3 Down</vt:lpstr>
      <vt:lpstr>3 Down</vt:lpstr>
      <vt:lpstr>4 Across</vt:lpstr>
      <vt:lpstr>4 Across</vt:lpstr>
      <vt:lpstr>5 Down</vt:lpstr>
      <vt:lpstr>5 Down</vt:lpstr>
      <vt:lpstr>6 Across</vt:lpstr>
      <vt:lpstr>6 Across</vt:lpstr>
      <vt:lpstr>7 Across</vt:lpstr>
      <vt:lpstr>7 Across</vt:lpstr>
      <vt:lpstr>8 Down</vt:lpstr>
      <vt:lpstr>8 Down</vt:lpstr>
      <vt:lpstr>9 Down</vt:lpstr>
      <vt:lpstr>9 Down</vt:lpstr>
      <vt:lpstr>10 Across</vt:lpstr>
      <vt:lpstr>10 Across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Wishes of Mr. Murray McBride Chapters 34-36</dc:title>
  <dc:creator>Kayla Stalph</dc:creator>
  <cp:lastModifiedBy>Kayla Stalph</cp:lastModifiedBy>
  <cp:revision>1</cp:revision>
  <dcterms:modified xsi:type="dcterms:W3CDTF">2022-02-18T03:06:16Z</dcterms:modified>
</cp:coreProperties>
</file>