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36"/>
      <p:bold r:id="rId37"/>
      <p:italic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afe137b6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afe137b6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afe137b6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afe137b6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cafe137b6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cafe137b61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afe137b6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afe137b6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afe137b6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afe137b61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afe137b6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afe137b6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afe137b61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afe137b61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afe137b61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afe137b61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afe137b61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afe137b61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afe137b6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afe137b61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afe137b6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afe137b6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afe137b61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afe137b61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afe137b61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afe137b61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afe137b61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afe137b61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afe137b61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afe137b61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cafe137b61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cafe137b61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afe137b61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afe137b61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afe137b61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afe137b61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afe137b61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cafe137b61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afe137b61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cafe137b61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afe137b61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afe137b61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afe137b6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afe137b6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cafe137b6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cafe137b61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cafe137b61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cafe137b61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afe137b61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cafe137b61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cafe137b61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cafe137b61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afe137b61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afe137b61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afe137b6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afe137b6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afe137b6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afe137b6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afe137b6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afe137b6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afe137b6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afe137b6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afe137b6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afe137b61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Five Wishes of Mr. Murray McBride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Aphasia Book Club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April 2, 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3B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56565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Murray find this path?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would you have advised Murray in this situation?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a time when you felt lost. Did you receive any advice? Did it help you find your path?</a:t>
            </a:r>
            <a:endParaRPr sz="2100"/>
          </a:p>
        </p:txBody>
      </p:sp>
      <p:pic>
        <p:nvPicPr>
          <p:cNvPr id="128" name="Google Shape;128;p22" descr="Free Map Cliparts, Download Free Clip Art, Free Clip Art on Clipart Libra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000" y="1799532"/>
            <a:ext cx="2875650" cy="2488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4A</a:t>
            </a: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58101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Who does Murray confront in Chapter 36?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lphaLcPeriod"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Jason’s doctor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lphaLcPeriod"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Father James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lphaLcPeriod"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30-year old version of himself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lphaLcPeriod"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Benedict Cashman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AutoNum type="alphaLcPeriod"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Chance</a:t>
            </a:r>
            <a:endParaRPr sz="2000"/>
          </a:p>
        </p:txBody>
      </p:sp>
      <p:pic>
        <p:nvPicPr>
          <p:cNvPr id="135" name="Google Shape;135;p23" descr="Angry Senior Man With A Cane Scolding And Gesturing With His.. Stock Photo,  Picture And Royalty Free Image. Image 41180014."/>
          <p:cNvPicPr preferRelativeResize="0"/>
          <p:nvPr/>
        </p:nvPicPr>
        <p:blipFill rotWithShape="1">
          <a:blip r:embed="rId3">
            <a:alphaModFix/>
          </a:blip>
          <a:srcRect l="18965" r="20402"/>
          <a:stretch/>
        </p:blipFill>
        <p:spPr>
          <a:xfrm>
            <a:off x="6205725" y="1670075"/>
            <a:ext cx="2501874" cy="274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4B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Murray’s words have an impact?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Would you have acted similarly?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a prediction: Will Benedict change his behavior because of Murray’s scolding?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in jail, Murray calls himself a ________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5604750" y="573050"/>
            <a:ext cx="2166300" cy="377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While in jail, Murray calls himself 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criminal.</a:t>
            </a:r>
            <a:endParaRPr b="1"/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Murray call Jason in his email?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Murray call Jason in his email?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son</a:t>
            </a:r>
            <a:endParaRPr b="1"/>
          </a:p>
        </p:txBody>
      </p:sp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first Murray thinks Father James’ advice sounds like _________</a:t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9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first Murray thinks Father James’ advice sounds like </a:t>
            </a:r>
            <a:r>
              <a:rPr lang="en" b="1"/>
              <a:t>gibberish</a:t>
            </a:r>
            <a:endParaRPr b="1"/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0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 is Murray’s ___________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beacon and compass</a:t>
            </a:r>
            <a:endParaRPr/>
          </a:p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31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34</a:t>
            </a:r>
            <a:endParaRPr/>
          </a:p>
        </p:txBody>
      </p:sp>
      <p:pic>
        <p:nvPicPr>
          <p:cNvPr id="71" name="Google Shape;71;p14" descr="Father and son hugging | People hugging, Hug pictures, Bone healt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250" y="1453575"/>
            <a:ext cx="3648075" cy="238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 descr="Temporary restraining orders in Connecticut don't always take effect; that  needs to change - Hartford Couran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875" y="1355725"/>
            <a:ext cx="3648076" cy="243204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447250" y="4039325"/>
            <a:ext cx="8120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Murray and Chance clear up their relationship. Murray gets a restraining order that forbids him from going near Jason.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Jason is Murray’s </a:t>
            </a:r>
            <a:r>
              <a:rPr lang="en" b="1"/>
              <a:t>navigational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beacon and compass</a:t>
            </a:r>
            <a:endParaRPr/>
          </a:p>
        </p:txBody>
      </p:sp>
      <p:pic>
        <p:nvPicPr>
          <p:cNvPr id="205" name="Google Shape;205;p32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2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Collins thinks Murray’s 34 Topps card is _______</a:t>
            </a:r>
            <a:endParaRPr/>
          </a:p>
        </p:txBody>
      </p:sp>
      <p:pic>
        <p:nvPicPr>
          <p:cNvPr id="215" name="Google Shape;215;p33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33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3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Collins thinks Murray’s 34 Topps card is </a:t>
            </a:r>
            <a:r>
              <a:rPr lang="en" b="1"/>
              <a:t>amazing</a:t>
            </a:r>
            <a:endParaRPr b="1"/>
          </a:p>
        </p:txBody>
      </p:sp>
      <p:pic>
        <p:nvPicPr>
          <p:cNvPr id="226" name="Google Shape;226;p34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4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Collins’ first name is _______</a:t>
            </a:r>
            <a:endParaRPr b="1"/>
          </a:p>
        </p:txBody>
      </p:sp>
      <p:pic>
        <p:nvPicPr>
          <p:cNvPr id="237" name="Google Shape;237;p35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5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5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5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5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5"/>
          <p:cNvSpPr txBox="1"/>
          <p:nvPr/>
        </p:nvSpPr>
        <p:spPr>
          <a:xfrm>
            <a:off x="7171550" y="293525"/>
            <a:ext cx="348000" cy="19086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Collins’ first name is </a:t>
            </a:r>
            <a:r>
              <a:rPr lang="en" b="1"/>
              <a:t>Jackson</a:t>
            </a:r>
            <a:endParaRPr b="1"/>
          </a:p>
        </p:txBody>
      </p:sp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6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6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6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36"/>
          <p:cNvSpPr txBox="1"/>
          <p:nvPr/>
        </p:nvSpPr>
        <p:spPr>
          <a:xfrm>
            <a:off x="7171550" y="293525"/>
            <a:ext cx="348000" cy="1930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policeman tells Murray that he has a _________ order against him</a:t>
            </a:r>
            <a:endParaRPr b="1"/>
          </a:p>
        </p:txBody>
      </p:sp>
      <p:pic>
        <p:nvPicPr>
          <p:cNvPr id="261" name="Google Shape;261;p37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7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7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7171550" y="293525"/>
            <a:ext cx="3480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7"/>
          <p:cNvSpPr txBox="1"/>
          <p:nvPr/>
        </p:nvSpPr>
        <p:spPr>
          <a:xfrm>
            <a:off x="5868950" y="573050"/>
            <a:ext cx="348000" cy="29862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policeman tells Murray that he has a </a:t>
            </a:r>
            <a:r>
              <a:rPr lang="en" b="1"/>
              <a:t>restraining </a:t>
            </a:r>
            <a:r>
              <a:rPr lang="en"/>
              <a:t>order against him</a:t>
            </a:r>
            <a:endParaRPr b="1"/>
          </a:p>
        </p:txBody>
      </p:sp>
      <p:pic>
        <p:nvPicPr>
          <p:cNvPr id="274" name="Google Shape;274;p38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p38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7171550" y="293525"/>
            <a:ext cx="3480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5868950" y="573050"/>
            <a:ext cx="348000" cy="29970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Father James says “...this is the only time you have to live. Don’t throw that ____ away.”</a:t>
            </a:r>
            <a:endParaRPr b="1"/>
          </a:p>
        </p:txBody>
      </p:sp>
      <p:pic>
        <p:nvPicPr>
          <p:cNvPr id="287" name="Google Shape;287;p39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9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39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39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39"/>
          <p:cNvSpPr txBox="1"/>
          <p:nvPr/>
        </p:nvSpPr>
        <p:spPr>
          <a:xfrm>
            <a:off x="7171550" y="293525"/>
            <a:ext cx="3480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39"/>
          <p:cNvSpPr txBox="1"/>
          <p:nvPr/>
        </p:nvSpPr>
        <p:spPr>
          <a:xfrm>
            <a:off x="5868950" y="573050"/>
            <a:ext cx="3480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39"/>
          <p:cNvSpPr txBox="1"/>
          <p:nvPr/>
        </p:nvSpPr>
        <p:spPr>
          <a:xfrm>
            <a:off x="4847275" y="1324950"/>
            <a:ext cx="348000" cy="1154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Father James says “...this is the only time you have to live. Don’t throw that </a:t>
            </a:r>
            <a:r>
              <a:rPr lang="en" b="1"/>
              <a:t>gift </a:t>
            </a:r>
            <a:r>
              <a:rPr lang="en"/>
              <a:t>away.”</a:t>
            </a:r>
            <a:endParaRPr b="1"/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40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40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40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40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40"/>
          <p:cNvSpPr txBox="1"/>
          <p:nvPr/>
        </p:nvSpPr>
        <p:spPr>
          <a:xfrm>
            <a:off x="7171550" y="293525"/>
            <a:ext cx="3480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40"/>
          <p:cNvSpPr txBox="1"/>
          <p:nvPr/>
        </p:nvSpPr>
        <p:spPr>
          <a:xfrm>
            <a:off x="5868950" y="573050"/>
            <a:ext cx="3480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40"/>
          <p:cNvSpPr txBox="1"/>
          <p:nvPr/>
        </p:nvSpPr>
        <p:spPr>
          <a:xfrm>
            <a:off x="4847275" y="1324950"/>
            <a:ext cx="348000" cy="1154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Benedict pushes him, the pain spreads through Murray’s entire body like it has ________</a:t>
            </a:r>
            <a:endParaRPr b="1"/>
          </a:p>
        </p:txBody>
      </p:sp>
      <p:pic>
        <p:nvPicPr>
          <p:cNvPr id="315" name="Google Shape;315;p41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41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41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1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41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41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1"/>
          <p:cNvSpPr txBox="1"/>
          <p:nvPr/>
        </p:nvSpPr>
        <p:spPr>
          <a:xfrm>
            <a:off x="7171550" y="293525"/>
            <a:ext cx="3480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5868950" y="573050"/>
            <a:ext cx="3480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41"/>
          <p:cNvSpPr txBox="1"/>
          <p:nvPr/>
        </p:nvSpPr>
        <p:spPr>
          <a:xfrm>
            <a:off x="4847275" y="1324950"/>
            <a:ext cx="348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7423050" y="2388675"/>
            <a:ext cx="348000" cy="23397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35</a:t>
            </a:r>
            <a:endParaRPr/>
          </a:p>
        </p:txBody>
      </p:sp>
      <p:pic>
        <p:nvPicPr>
          <p:cNvPr id="79" name="Google Shape;79;p15" descr="4,901 Old Man Driving Photos and Premium High Res Pictures - Getty Imag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07350"/>
            <a:ext cx="4124325" cy="2318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 descr="Peace Corps - Santa Clara University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7200" y="894725"/>
            <a:ext cx="3030876" cy="30308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447250" y="4039325"/>
            <a:ext cx="8120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Murray drives home alone. At art class, he learns more about Collins. Collins offers to help Murray.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Benedict pushes him, the pain spreads through Murray’s entire body like it has </a:t>
            </a:r>
            <a:r>
              <a:rPr lang="en" b="1"/>
              <a:t>tentacles.</a:t>
            </a:r>
            <a:endParaRPr b="1"/>
          </a:p>
        </p:txBody>
      </p:sp>
      <p:pic>
        <p:nvPicPr>
          <p:cNvPr id="330" name="Google Shape;330;p42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2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42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42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42"/>
          <p:cNvSpPr txBox="1"/>
          <p:nvPr/>
        </p:nvSpPr>
        <p:spPr>
          <a:xfrm>
            <a:off x="7171550" y="293525"/>
            <a:ext cx="3480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42"/>
          <p:cNvSpPr txBox="1"/>
          <p:nvPr/>
        </p:nvSpPr>
        <p:spPr>
          <a:xfrm>
            <a:off x="5868950" y="573050"/>
            <a:ext cx="3480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42"/>
          <p:cNvSpPr txBox="1"/>
          <p:nvPr/>
        </p:nvSpPr>
        <p:spPr>
          <a:xfrm>
            <a:off x="4847275" y="1324950"/>
            <a:ext cx="348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42"/>
          <p:cNvSpPr txBox="1"/>
          <p:nvPr/>
        </p:nvSpPr>
        <p:spPr>
          <a:xfrm>
            <a:off x="7423050" y="2388675"/>
            <a:ext cx="348000" cy="23826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describes his drive home, car, plans, and soul as _____.</a:t>
            </a:r>
            <a:endParaRPr b="1"/>
          </a:p>
        </p:txBody>
      </p:sp>
      <p:pic>
        <p:nvPicPr>
          <p:cNvPr id="345" name="Google Shape;345;p43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3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43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43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43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43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43"/>
          <p:cNvSpPr txBox="1"/>
          <p:nvPr/>
        </p:nvSpPr>
        <p:spPr>
          <a:xfrm>
            <a:off x="7171550" y="293525"/>
            <a:ext cx="3480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43"/>
          <p:cNvSpPr txBox="1"/>
          <p:nvPr/>
        </p:nvSpPr>
        <p:spPr>
          <a:xfrm>
            <a:off x="5868950" y="573050"/>
            <a:ext cx="3480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43"/>
          <p:cNvSpPr txBox="1"/>
          <p:nvPr/>
        </p:nvSpPr>
        <p:spPr>
          <a:xfrm>
            <a:off x="4847275" y="1324950"/>
            <a:ext cx="348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43"/>
          <p:cNvSpPr txBox="1"/>
          <p:nvPr/>
        </p:nvSpPr>
        <p:spPr>
          <a:xfrm>
            <a:off x="7423050" y="2388675"/>
            <a:ext cx="348000" cy="23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43"/>
          <p:cNvSpPr txBox="1"/>
          <p:nvPr/>
        </p:nvSpPr>
        <p:spPr>
          <a:xfrm>
            <a:off x="4847275" y="2638900"/>
            <a:ext cx="348000" cy="1391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4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Murray describes his drive home, car, plans, and soul as </a:t>
            </a:r>
            <a:r>
              <a:rPr lang="en" b="1"/>
              <a:t>empty</a:t>
            </a:r>
            <a:r>
              <a:rPr lang="en"/>
              <a:t>.</a:t>
            </a:r>
            <a:endParaRPr b="1"/>
          </a:p>
        </p:txBody>
      </p:sp>
      <p:pic>
        <p:nvPicPr>
          <p:cNvPr id="361" name="Google Shape;361;p44"/>
          <p:cNvPicPr preferRelativeResize="0"/>
          <p:nvPr/>
        </p:nvPicPr>
        <p:blipFill rotWithShape="1">
          <a:blip r:embed="rId3">
            <a:alphaModFix/>
          </a:blip>
          <a:srcRect l="30617" t="19522" r="31171" b="16408"/>
          <a:stretch/>
        </p:blipFill>
        <p:spPr>
          <a:xfrm>
            <a:off x="4395950" y="293525"/>
            <a:ext cx="4748050" cy="447806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/>
          <p:nvPr/>
        </p:nvSpPr>
        <p:spPr>
          <a:xfrm>
            <a:off x="5604750" y="573050"/>
            <a:ext cx="21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   R    I    M   I  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44"/>
          <p:cNvSpPr txBox="1"/>
          <p:nvPr/>
        </p:nvSpPr>
        <p:spPr>
          <a:xfrm>
            <a:off x="5868950" y="1046925"/>
            <a:ext cx="86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   O    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44"/>
          <p:cNvSpPr txBox="1"/>
          <p:nvPr/>
        </p:nvSpPr>
        <p:spPr>
          <a:xfrm>
            <a:off x="4572000" y="1590675"/>
            <a:ext cx="247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    I    B    B   E   R    I     S   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44"/>
          <p:cNvSpPr txBox="1"/>
          <p:nvPr/>
        </p:nvSpPr>
        <p:spPr>
          <a:xfrm>
            <a:off x="5868950" y="2371650"/>
            <a:ext cx="321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   A    V   I     G   A   T    I    O   N   A   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p44"/>
          <p:cNvSpPr txBox="1"/>
          <p:nvPr/>
        </p:nvSpPr>
        <p:spPr>
          <a:xfrm>
            <a:off x="4572000" y="2873475"/>
            <a:ext cx="191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   M  A    Z    I    N   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44"/>
          <p:cNvSpPr txBox="1"/>
          <p:nvPr/>
        </p:nvSpPr>
        <p:spPr>
          <a:xfrm>
            <a:off x="7171550" y="293525"/>
            <a:ext cx="348000" cy="19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O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p44"/>
          <p:cNvSpPr txBox="1"/>
          <p:nvPr/>
        </p:nvSpPr>
        <p:spPr>
          <a:xfrm>
            <a:off x="5868950" y="573050"/>
            <a:ext cx="348000" cy="29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44"/>
          <p:cNvSpPr txBox="1"/>
          <p:nvPr/>
        </p:nvSpPr>
        <p:spPr>
          <a:xfrm>
            <a:off x="4847275" y="1324950"/>
            <a:ext cx="348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7423050" y="2388675"/>
            <a:ext cx="348000" cy="23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C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4847275" y="2638900"/>
            <a:ext cx="348000" cy="1391400"/>
          </a:xfrm>
          <a:prstGeom prst="rect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Highs and lows?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Weekend plans?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April Fools’ pranks?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36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447250" y="4039325"/>
            <a:ext cx="8120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Jason is in line for a heart transplant. Murray realizes he wants to be Jason’s friend. Murray has a confrontation with Benedict.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6" descr="Do Hot Women Prefer Younger Men or Older Men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225" y="1407076"/>
            <a:ext cx="4032075" cy="232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 descr="Anatomy of a Human He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75" y="1412088"/>
            <a:ext cx="4124325" cy="2319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1A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7974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Murray and Chance heal their previously fractured relationship in Chapter 34. </a:t>
            </a: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surprised were you by their conversation? </a:t>
            </a:r>
            <a:endParaRPr sz="2000"/>
          </a:p>
        </p:txBody>
      </p:sp>
      <p:pic>
        <p:nvPicPr>
          <p:cNvPr id="96" name="Google Shape;96;p17" descr="Elderly Parents Sometimes Need a Loving Nudge to Seek Cataract Treatment -  North Florida Cataract and Vis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70938"/>
            <a:ext cx="4124326" cy="2345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1B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this healing happen? What do they say to each other?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Chance’s relationship with Murray similar to or different from Jason’s relationship with his father?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2A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does Murray describe “home” at the end of Chapter 34?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Murray is excited to return to his cozy and inviting home after the long trip to Chicago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Murray decides to stay with Chance so he doesn’t have to be in an empty house while waiting for news about Jason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Murray’s house doesn’t feel like home anymore 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One of the conditions of Murray’s bail is that he must stay in his home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eriod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Murray got into so much trouble in Chicago that he never wants to leave his home again 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2B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5013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has Murray’s sense of home changed throughout this story?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home to you? Is it a place, person, feeling or something else?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your sense of home shifted throughout life? In what way? </a:t>
            </a:r>
            <a:endParaRPr sz="1900"/>
          </a:p>
        </p:txBody>
      </p:sp>
      <p:pic>
        <p:nvPicPr>
          <p:cNvPr id="115" name="Google Shape;115;p20" descr="Free Icon | Home with a he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925" y="1285875"/>
            <a:ext cx="3648076" cy="364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3A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Chapter 36, Murray feels lost. 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does Father James tell Murray he must find in order to understand his path? (p. 181)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lphaL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Peace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lphaL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friend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lphaL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heart for Jason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lphaL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Meaning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AutoNum type="alphaLcPeriod"/>
            </a:pPr>
            <a:r>
              <a:rPr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Himself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On-screen Show (16:9)</PresentationFormat>
  <Paragraphs>371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Roboto</vt:lpstr>
      <vt:lpstr>Arial</vt:lpstr>
      <vt:lpstr>Merriweather</vt:lpstr>
      <vt:lpstr>Paradigm</vt:lpstr>
      <vt:lpstr>The Five Wishes of Mr. Murray McBride</vt:lpstr>
      <vt:lpstr>Chapter 34</vt:lpstr>
      <vt:lpstr>Chapter 35</vt:lpstr>
      <vt:lpstr>Chapter 36</vt:lpstr>
      <vt:lpstr>Question 1A</vt:lpstr>
      <vt:lpstr>Question 1B</vt:lpstr>
      <vt:lpstr>Question 2A</vt:lpstr>
      <vt:lpstr>Question 2B</vt:lpstr>
      <vt:lpstr>Question 3A</vt:lpstr>
      <vt:lpstr>Chapter 3B</vt:lpstr>
      <vt:lpstr>Question 4A</vt:lpstr>
      <vt:lpstr>Question 4B</vt:lpstr>
      <vt:lpstr>2 Across  While in jail, Murray calls himself a ________</vt:lpstr>
      <vt:lpstr>2 Across  While in jail, Murray calls himself a  criminal.</vt:lpstr>
      <vt:lpstr>4 Across  What does Murray call Jason in his email? ___</vt:lpstr>
      <vt:lpstr>4 Across  What does Murray call Jason in his email? son</vt:lpstr>
      <vt:lpstr>6 Across  At first Murray thinks Father James’ advice sounds like _________</vt:lpstr>
      <vt:lpstr>6 Across  At first Murray thinks Father James’ advice sounds like gibberish</vt:lpstr>
      <vt:lpstr>7 Across  Jason is Murray’s ___________ beacon and compass</vt:lpstr>
      <vt:lpstr>7 Across  Jason is Murray’s navigational beacon and compass</vt:lpstr>
      <vt:lpstr>10 Across  Collins thinks Murray’s 34 Topps card is _______</vt:lpstr>
      <vt:lpstr>10 Across  Collins thinks Murray’s 34 Topps card is amazing</vt:lpstr>
      <vt:lpstr>1 Down  Collins’ first name is _______</vt:lpstr>
      <vt:lpstr>1 Down  Collins’ first name is Jackson</vt:lpstr>
      <vt:lpstr>3 Down  The policeman tells Murray that he has a _________ order against him</vt:lpstr>
      <vt:lpstr>3 Down  The policeman tells Murray that he has a restraining order against him</vt:lpstr>
      <vt:lpstr>5 Down  Father James says “...this is the only time you have to live. Don’t throw that ____ away.”</vt:lpstr>
      <vt:lpstr>5 Down  Father James says “...this is the only time you have to live. Don’t throw that gift away.”</vt:lpstr>
      <vt:lpstr>8 Down  After Benedict pushes him, the pain spreads through Murray’s entire body like it has ________</vt:lpstr>
      <vt:lpstr>8 Down  After Benedict pushes him, the pain spreads through Murray’s entire body like it has tentacles.</vt:lpstr>
      <vt:lpstr>9 Down  Murray describes his drive home, car, plans, and soul as _____.</vt:lpstr>
      <vt:lpstr>9 Down  Murray describes his drive home, car, plans, and soul as empty.</vt:lpstr>
      <vt:lpstr>Highs and lows? Weekend plans? Any April Fools’ pranks?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Wishes of Mr. Murray McBride</dc:title>
  <dc:creator>Kayla Stalph</dc:creator>
  <cp:lastModifiedBy>Kayla Stalph</cp:lastModifiedBy>
  <cp:revision>1</cp:revision>
  <dcterms:modified xsi:type="dcterms:W3CDTF">2022-02-18T03:05:49Z</dcterms:modified>
</cp:coreProperties>
</file>