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eorgia" panose="02040502050405020303" pitchFamily="18"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Old Standard TT" panose="020B0604020202020204" charset="0"/>
      <p:regular r:id="rId33"/>
      <p:bold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ac86b2deb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ac86b2de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ac86b2deb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ac86b2de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ac86b2deb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ac86b2deb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ac86b2deb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ac86b2de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ac86b2deb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ac86b2deb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ac86b2deb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bac86b2deb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ac86b2deb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ac86b2deb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ac86b2deb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ac86b2deb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bac86b2deb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bac86b2deb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ac86b2deb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ac86b2deb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ac86b2deb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ac86b2deb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ac86b2deb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ac86b2deb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ac86b2deb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ac86b2deb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ac86b2deb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ac86b2deb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ac86b2de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ac86b2de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ac86b2deb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ac86b2deb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ac86b2deb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ac86b2de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ac86b2deb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ac86b2de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ac86b2deb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ac86b2de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ac86b2de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ac86b2de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ac86b2deb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ac86b2de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rgbClr val="D9EA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2100275"/>
            <a:ext cx="8118600" cy="1522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rgbClr val="000000"/>
                </a:solidFill>
              </a:rPr>
              <a:t>The Five Wishes of Mr. Murray Mcbride</a:t>
            </a:r>
            <a:endParaRPr>
              <a:solidFill>
                <a:srgbClr val="000000"/>
              </a:solidFill>
            </a:endParaRPr>
          </a:p>
          <a:p>
            <a:pPr marL="0" lvl="0" indent="0" algn="l" rtl="0">
              <a:spcBef>
                <a:spcPts val="0"/>
              </a:spcBef>
              <a:spcAft>
                <a:spcPts val="0"/>
              </a:spcAft>
              <a:buNone/>
            </a:pPr>
            <a:r>
              <a:rPr lang="en">
                <a:solidFill>
                  <a:srgbClr val="000000"/>
                </a:solidFill>
              </a:rPr>
              <a:t>Chapter 3-5 Discussion</a:t>
            </a:r>
            <a:endParaRPr>
              <a:solidFill>
                <a:srgbClr val="000000"/>
              </a:solidFill>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 #4</a:t>
            </a:r>
            <a:endParaRPr/>
          </a:p>
        </p:txBody>
      </p:sp>
      <p:sp>
        <p:nvSpPr>
          <p:cNvPr id="127" name="Google Shape;127;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Georgia"/>
              <a:buAutoNum type="alphaUcPeriod"/>
            </a:pPr>
            <a:r>
              <a:rPr lang="en">
                <a:latin typeface="Georgia"/>
                <a:ea typeface="Georgia"/>
                <a:cs typeface="Georgia"/>
                <a:sym typeface="Georgia"/>
              </a:rPr>
              <a:t>Jason appears to have a difficult relationship with his father and Murray describes his strained relationship with his son and grandson. After reading Chapters 3-5, do you think Murray and Jason will get along? Why or why not? Do you have any predictions about how they will impact each other’s lives?</a:t>
            </a:r>
            <a:endParaRPr>
              <a:latin typeface="Georgia"/>
              <a:ea typeface="Georgia"/>
              <a:cs typeface="Georgia"/>
              <a:sym typeface="Georgia"/>
            </a:endParaRPr>
          </a:p>
          <a:p>
            <a:pPr marL="0" lvl="0" indent="0" algn="l" rtl="0">
              <a:spcBef>
                <a:spcPts val="1200"/>
              </a:spcBef>
              <a:spcAft>
                <a:spcPts val="0"/>
              </a:spcAft>
              <a:buNone/>
            </a:pPr>
            <a:endParaRPr sz="300">
              <a:latin typeface="Georgia"/>
              <a:ea typeface="Georgia"/>
              <a:cs typeface="Georgia"/>
              <a:sym typeface="Georgia"/>
            </a:endParaRPr>
          </a:p>
          <a:p>
            <a:pPr marL="457200" lvl="0" indent="-342900" algn="l" rtl="0">
              <a:spcBef>
                <a:spcPts val="1200"/>
              </a:spcBef>
              <a:spcAft>
                <a:spcPts val="0"/>
              </a:spcAft>
              <a:buSzPts val="1800"/>
              <a:buFont typeface="Georgia"/>
              <a:buAutoNum type="alphaUcPeriod"/>
            </a:pPr>
            <a:r>
              <a:rPr lang="en">
                <a:latin typeface="Georgia"/>
                <a:ea typeface="Georgia"/>
                <a:cs typeface="Georgia"/>
                <a:sym typeface="Georgia"/>
              </a:rPr>
              <a:t>Make a prediction! Do you think Jason and Murray will get along? Why or why not?</a:t>
            </a:r>
            <a:endParaRPr>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a:t>Would you rather</a:t>
            </a:r>
            <a:endParaRPr sz="4000"/>
          </a:p>
        </p:txBody>
      </p:sp>
      <p:sp>
        <p:nvSpPr>
          <p:cNvPr id="133" name="Google Shape;133;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Have </a:t>
            </a:r>
            <a:r>
              <a:rPr lang="en" sz="2200" b="1"/>
              <a:t>universal respect</a:t>
            </a:r>
            <a:r>
              <a:rPr lang="en" sz="2200"/>
              <a:t> or </a:t>
            </a:r>
            <a:r>
              <a:rPr lang="en" sz="2200" b="1"/>
              <a:t>unlimited power</a:t>
            </a:r>
            <a:r>
              <a:rPr lang="en" sz="2200"/>
              <a:t>?</a:t>
            </a:r>
            <a:endParaRPr sz="2200"/>
          </a:p>
          <a:p>
            <a:pPr marL="0" lvl="0" indent="0" algn="l" rtl="0">
              <a:spcBef>
                <a:spcPts val="1200"/>
              </a:spcBef>
              <a:spcAft>
                <a:spcPts val="1200"/>
              </a:spcAft>
              <a:buNone/>
            </a:pPr>
            <a:endParaRPr/>
          </a:p>
        </p:txBody>
      </p:sp>
      <p:pic>
        <p:nvPicPr>
          <p:cNvPr id="134" name="Google Shape;134;p23"/>
          <p:cNvPicPr preferRelativeResize="0"/>
          <p:nvPr/>
        </p:nvPicPr>
        <p:blipFill>
          <a:blip r:embed="rId3">
            <a:alphaModFix/>
          </a:blip>
          <a:stretch>
            <a:fillRect/>
          </a:stretch>
        </p:blipFill>
        <p:spPr>
          <a:xfrm>
            <a:off x="685388" y="1907213"/>
            <a:ext cx="2619375" cy="1743075"/>
          </a:xfrm>
          <a:prstGeom prst="rect">
            <a:avLst/>
          </a:prstGeom>
          <a:noFill/>
          <a:ln>
            <a:noFill/>
          </a:ln>
        </p:spPr>
      </p:pic>
      <p:pic>
        <p:nvPicPr>
          <p:cNvPr id="135" name="Google Shape;135;p23"/>
          <p:cNvPicPr preferRelativeResize="0"/>
          <p:nvPr/>
        </p:nvPicPr>
        <p:blipFill>
          <a:blip r:embed="rId4">
            <a:alphaModFix/>
          </a:blip>
          <a:stretch>
            <a:fillRect/>
          </a:stretch>
        </p:blipFill>
        <p:spPr>
          <a:xfrm>
            <a:off x="4768650" y="1787151"/>
            <a:ext cx="2962275" cy="19832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Would you rather</a:t>
            </a:r>
            <a:endParaRPr/>
          </a:p>
        </p:txBody>
      </p:sp>
      <p:sp>
        <p:nvSpPr>
          <p:cNvPr id="141" name="Google Shape;141;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Be able to travel to any time i</a:t>
            </a:r>
            <a:r>
              <a:rPr lang="en" sz="2200" b="1"/>
              <a:t>n the future</a:t>
            </a:r>
            <a:r>
              <a:rPr lang="en" sz="2200"/>
              <a:t> or any </a:t>
            </a:r>
            <a:r>
              <a:rPr lang="en" sz="2200" b="1"/>
              <a:t>time in the past</a:t>
            </a:r>
            <a:r>
              <a:rPr lang="en" sz="2200"/>
              <a:t>?</a:t>
            </a:r>
            <a:endParaRPr sz="2200"/>
          </a:p>
          <a:p>
            <a:pPr marL="0" lvl="0" indent="0" algn="l" rtl="0">
              <a:spcBef>
                <a:spcPts val="1200"/>
              </a:spcBef>
              <a:spcAft>
                <a:spcPts val="1200"/>
              </a:spcAft>
              <a:buNone/>
            </a:pPr>
            <a:endParaRPr sz="2200"/>
          </a:p>
        </p:txBody>
      </p:sp>
      <p:pic>
        <p:nvPicPr>
          <p:cNvPr id="142" name="Google Shape;142;p24"/>
          <p:cNvPicPr preferRelativeResize="0"/>
          <p:nvPr/>
        </p:nvPicPr>
        <p:blipFill>
          <a:blip r:embed="rId3">
            <a:alphaModFix/>
          </a:blip>
          <a:stretch>
            <a:fillRect/>
          </a:stretch>
        </p:blipFill>
        <p:spPr>
          <a:xfrm>
            <a:off x="1069725" y="1814973"/>
            <a:ext cx="7004550" cy="254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down</a:t>
            </a:r>
            <a:endParaRPr/>
          </a:p>
        </p:txBody>
      </p:sp>
      <p:sp>
        <p:nvSpPr>
          <p:cNvPr id="148" name="Google Shape;148;p2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9" name="Google Shape;149;p25"/>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150" name="Google Shape;150;p25"/>
          <p:cNvSpPr txBox="1"/>
          <p:nvPr/>
        </p:nvSpPr>
        <p:spPr>
          <a:xfrm>
            <a:off x="4614425" y="1233700"/>
            <a:ext cx="307200" cy="202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a:t>
            </a:r>
            <a:endParaRPr/>
          </a:p>
          <a:p>
            <a:pPr marL="0" lvl="0" indent="0" algn="l" rtl="0">
              <a:spcBef>
                <a:spcPts val="0"/>
              </a:spcBef>
              <a:spcAft>
                <a:spcPts val="0"/>
              </a:spcAft>
              <a:buNone/>
            </a:pPr>
            <a:r>
              <a:rPr lang="en"/>
              <a:t>N</a:t>
            </a:r>
            <a:endParaRPr/>
          </a:p>
          <a:p>
            <a:pPr marL="0" lvl="0" indent="0" algn="l" rtl="0">
              <a:spcBef>
                <a:spcPts val="0"/>
              </a:spcBef>
              <a:spcAft>
                <a:spcPts val="0"/>
              </a:spcAft>
              <a:buNone/>
            </a:pPr>
            <a:r>
              <a:rPr lang="en"/>
              <a:t>C</a:t>
            </a:r>
            <a:endParaRPr/>
          </a:p>
          <a:p>
            <a:pPr marL="0" lvl="0" indent="0" algn="l" rtl="0">
              <a:spcBef>
                <a:spcPts val="0"/>
              </a:spcBef>
              <a:spcAft>
                <a:spcPts val="0"/>
              </a:spcAft>
              <a:buNone/>
            </a:pPr>
            <a:endParaRPr sz="200"/>
          </a:p>
          <a:p>
            <a:pPr marL="0" lvl="0" indent="0" algn="l" rtl="0">
              <a:spcBef>
                <a:spcPts val="0"/>
              </a:spcBef>
              <a:spcAft>
                <a:spcPts val="0"/>
              </a:spcAft>
              <a:buNone/>
            </a:pPr>
            <a:r>
              <a:rPr lang="en"/>
              <a:t>E</a:t>
            </a:r>
            <a:endParaRPr/>
          </a:p>
          <a:p>
            <a:pPr marL="0" lvl="0" indent="0" algn="l" rtl="0">
              <a:spcBef>
                <a:spcPts val="0"/>
              </a:spcBef>
              <a:spcAft>
                <a:spcPts val="0"/>
              </a:spcAft>
              <a:buNone/>
            </a:pPr>
            <a:endParaRPr sz="500"/>
          </a:p>
          <a:p>
            <a:pPr marL="0" lvl="0" indent="0" algn="l" rtl="0">
              <a:spcBef>
                <a:spcPts val="0"/>
              </a:spcBef>
              <a:spcAft>
                <a:spcPts val="0"/>
              </a:spcAft>
              <a:buNone/>
            </a:pPr>
            <a:r>
              <a:rPr lang="en"/>
              <a:t>N</a:t>
            </a:r>
            <a:endParaRPr/>
          </a:p>
          <a:p>
            <a:pPr marL="0" lvl="0" indent="0" algn="l" rtl="0">
              <a:spcBef>
                <a:spcPts val="0"/>
              </a:spcBef>
              <a:spcAft>
                <a:spcPts val="0"/>
              </a:spcAft>
              <a:buNone/>
            </a:pPr>
            <a:r>
              <a:rPr lang="en"/>
              <a:t>S</a:t>
            </a:r>
            <a:endParaRPr/>
          </a:p>
          <a:p>
            <a:pPr marL="0" lvl="0" indent="0" algn="l" rtl="0">
              <a:spcBef>
                <a:spcPts val="0"/>
              </a:spcBef>
              <a:spcAft>
                <a:spcPts val="0"/>
              </a:spcAft>
              <a:buNone/>
            </a:pPr>
            <a:r>
              <a:rPr lang="en"/>
              <a:t>E</a:t>
            </a: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 across</a:t>
            </a:r>
            <a:endParaRPr/>
          </a:p>
        </p:txBody>
      </p:sp>
      <p:sp>
        <p:nvSpPr>
          <p:cNvPr id="156" name="Google Shape;156;p2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7" name="Google Shape;157;p26"/>
          <p:cNvPicPr preferRelativeResize="0"/>
          <p:nvPr/>
        </p:nvPicPr>
        <p:blipFill>
          <a:blip r:embed="rId3">
            <a:alphaModFix/>
          </a:blip>
          <a:stretch>
            <a:fillRect/>
          </a:stretch>
        </p:blipFill>
        <p:spPr>
          <a:xfrm>
            <a:off x="1806475" y="1171600"/>
            <a:ext cx="4752324" cy="3795924"/>
          </a:xfrm>
          <a:prstGeom prst="rect">
            <a:avLst/>
          </a:prstGeom>
          <a:noFill/>
          <a:ln>
            <a:noFill/>
          </a:ln>
        </p:spPr>
      </p:pic>
      <p:sp>
        <p:nvSpPr>
          <p:cNvPr id="158" name="Google Shape;158;p26"/>
          <p:cNvSpPr txBox="1"/>
          <p:nvPr/>
        </p:nvSpPr>
        <p:spPr>
          <a:xfrm>
            <a:off x="3072000" y="14592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   U   F   F   O  O  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down</a:t>
            </a:r>
            <a:endParaRPr/>
          </a:p>
        </p:txBody>
      </p:sp>
      <p:sp>
        <p:nvSpPr>
          <p:cNvPr id="164" name="Google Shape;164;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5" name="Google Shape;165;p27"/>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166" name="Google Shape;166;p27"/>
          <p:cNvSpPr txBox="1"/>
          <p:nvPr/>
        </p:nvSpPr>
        <p:spPr>
          <a:xfrm>
            <a:off x="2856350" y="1707600"/>
            <a:ext cx="368100" cy="229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O</a:t>
            </a:r>
            <a:endParaRPr/>
          </a:p>
          <a:p>
            <a:pPr marL="0" lvl="0" indent="0" algn="l" rtl="0">
              <a:spcBef>
                <a:spcPts val="0"/>
              </a:spcBef>
              <a:spcAft>
                <a:spcPts val="0"/>
              </a:spcAft>
              <a:buNone/>
            </a:pPr>
            <a:r>
              <a:rPr lang="en"/>
              <a:t>D</a:t>
            </a:r>
            <a:endParaRPr/>
          </a:p>
          <a:p>
            <a:pPr marL="0" lvl="0" indent="0" algn="l" rtl="0">
              <a:spcBef>
                <a:spcPts val="0"/>
              </a:spcBef>
              <a:spcAft>
                <a:spcPts val="0"/>
              </a:spcAft>
              <a:buNone/>
            </a:pPr>
            <a:endParaRPr sz="400"/>
          </a:p>
          <a:p>
            <a:pPr marL="0" lvl="0" indent="0" algn="l" rtl="0">
              <a:spcBef>
                <a:spcPts val="0"/>
              </a:spcBef>
              <a:spcAft>
                <a:spcPts val="0"/>
              </a:spcAft>
              <a:buNone/>
            </a:pPr>
            <a:r>
              <a:rPr lang="en"/>
              <a:t>E</a:t>
            </a:r>
            <a:endParaRPr/>
          </a:p>
          <a:p>
            <a:pPr marL="0" lvl="0" indent="0" algn="l" rtl="0">
              <a:spcBef>
                <a:spcPts val="0"/>
              </a:spcBef>
              <a:spcAft>
                <a:spcPts val="0"/>
              </a:spcAft>
              <a:buNone/>
            </a:pPr>
            <a:r>
              <a:rPr lang="en"/>
              <a:t>L</a:t>
            </a:r>
            <a:endParaRPr/>
          </a:p>
          <a:p>
            <a:pPr marL="0" lvl="0" indent="0" algn="l" rtl="0">
              <a:spcBef>
                <a:spcPts val="0"/>
              </a:spcBef>
              <a:spcAft>
                <a:spcPts val="0"/>
              </a:spcAft>
              <a:buNone/>
            </a:pPr>
            <a:endParaRPr sz="400"/>
          </a:p>
          <a:p>
            <a:pPr marL="0" lvl="0" indent="0" algn="l" rtl="0">
              <a:spcBef>
                <a:spcPts val="0"/>
              </a:spcBef>
              <a:spcAft>
                <a:spcPts val="0"/>
              </a:spcAft>
              <a:buNone/>
            </a:pPr>
            <a:r>
              <a:rPr lang="en"/>
              <a:t>I</a:t>
            </a:r>
            <a:endParaRPr/>
          </a:p>
          <a:p>
            <a:pPr marL="0" lvl="0" indent="0" algn="l" rtl="0">
              <a:spcBef>
                <a:spcPts val="0"/>
              </a:spcBef>
              <a:spcAft>
                <a:spcPts val="0"/>
              </a:spcAft>
              <a:buNone/>
            </a:pPr>
            <a:endParaRPr sz="300"/>
          </a:p>
          <a:p>
            <a:pPr marL="0" lvl="0" indent="0" algn="l" rtl="0">
              <a:spcBef>
                <a:spcPts val="0"/>
              </a:spcBef>
              <a:spcAft>
                <a:spcPts val="0"/>
              </a:spcAft>
              <a:buNone/>
            </a:pPr>
            <a:r>
              <a:rPr lang="en"/>
              <a:t>N</a:t>
            </a:r>
            <a:endParaRPr/>
          </a:p>
          <a:p>
            <a:pPr marL="0" lvl="0" indent="0" algn="l" rtl="0">
              <a:spcBef>
                <a:spcPts val="0"/>
              </a:spcBef>
              <a:spcAft>
                <a:spcPts val="0"/>
              </a:spcAft>
              <a:buNone/>
            </a:pPr>
            <a:r>
              <a:rPr lang="en"/>
              <a:t>G</a:t>
            </a:r>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 down</a:t>
            </a:r>
            <a:endParaRPr/>
          </a:p>
        </p:txBody>
      </p:sp>
      <p:sp>
        <p:nvSpPr>
          <p:cNvPr id="172" name="Google Shape;172;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3" name="Google Shape;173;p28"/>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174" name="Google Shape;174;p28"/>
          <p:cNvSpPr txBox="1"/>
          <p:nvPr/>
        </p:nvSpPr>
        <p:spPr>
          <a:xfrm>
            <a:off x="3818825" y="1945625"/>
            <a:ext cx="3000000" cy="23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K</a:t>
            </a:r>
            <a:endParaRPr/>
          </a:p>
          <a:p>
            <a:pPr marL="0" lvl="0" indent="0" algn="l" rtl="0">
              <a:spcBef>
                <a:spcPts val="0"/>
              </a:spcBef>
              <a:spcAft>
                <a:spcPts val="0"/>
              </a:spcAft>
              <a:buNone/>
            </a:pPr>
            <a:r>
              <a:rPr lang="en"/>
              <a:t>E</a:t>
            </a:r>
            <a:endParaRPr/>
          </a:p>
          <a:p>
            <a:pPr marL="0" lvl="0" indent="0" algn="l" rtl="0">
              <a:spcBef>
                <a:spcPts val="0"/>
              </a:spcBef>
              <a:spcAft>
                <a:spcPts val="0"/>
              </a:spcAft>
              <a:buNone/>
            </a:pPr>
            <a:endParaRPr sz="200"/>
          </a:p>
          <a:p>
            <a:pPr marL="0" lvl="0" indent="0" algn="l" rtl="0">
              <a:spcBef>
                <a:spcPts val="0"/>
              </a:spcBef>
              <a:spcAft>
                <a:spcPts val="0"/>
              </a:spcAft>
              <a:buNone/>
            </a:pPr>
            <a:r>
              <a:rPr lang="en"/>
              <a:t>Y</a:t>
            </a:r>
            <a:endParaRPr/>
          </a:p>
          <a:p>
            <a:pPr marL="0" lvl="0" indent="0" algn="l" rtl="0">
              <a:spcBef>
                <a:spcPts val="0"/>
              </a:spcBef>
              <a:spcAft>
                <a:spcPts val="0"/>
              </a:spcAft>
              <a:buNone/>
            </a:pPr>
            <a:endParaRPr sz="200"/>
          </a:p>
          <a:p>
            <a:pPr marL="0" lvl="0" indent="0" algn="l" rtl="0">
              <a:spcBef>
                <a:spcPts val="0"/>
              </a:spcBef>
              <a:spcAft>
                <a:spcPts val="0"/>
              </a:spcAft>
              <a:buNone/>
            </a:pPr>
            <a:r>
              <a:rPr lang="en"/>
              <a:t>B</a:t>
            </a:r>
            <a:endParaRPr/>
          </a:p>
          <a:p>
            <a:pPr marL="0" lvl="0" indent="0" algn="l" rtl="0">
              <a:spcBef>
                <a:spcPts val="0"/>
              </a:spcBef>
              <a:spcAft>
                <a:spcPts val="0"/>
              </a:spcAft>
              <a:buNone/>
            </a:pPr>
            <a:endParaRPr sz="100"/>
          </a:p>
          <a:p>
            <a:pPr marL="0" lvl="0" indent="0" algn="l" rtl="0">
              <a:spcBef>
                <a:spcPts val="0"/>
              </a:spcBef>
              <a:spcAft>
                <a:spcPts val="0"/>
              </a:spcAft>
              <a:buNone/>
            </a:pPr>
            <a:r>
              <a:rPr lang="en"/>
              <a:t>O</a:t>
            </a:r>
            <a:endParaRPr/>
          </a:p>
          <a:p>
            <a:pPr marL="0" lvl="0" indent="0" algn="l" rtl="0">
              <a:spcBef>
                <a:spcPts val="0"/>
              </a:spcBef>
              <a:spcAft>
                <a:spcPts val="0"/>
              </a:spcAft>
              <a:buNone/>
            </a:pPr>
            <a:endParaRPr sz="100"/>
          </a:p>
          <a:p>
            <a:pPr marL="0" lvl="0" indent="0" algn="l" rtl="0">
              <a:spcBef>
                <a:spcPts val="0"/>
              </a:spcBef>
              <a:spcAft>
                <a:spcPts val="0"/>
              </a:spcAft>
              <a:buNone/>
            </a:pPr>
            <a:r>
              <a:rPr lang="en"/>
              <a:t>A</a:t>
            </a:r>
            <a:endParaRPr/>
          </a:p>
          <a:p>
            <a:pPr marL="0" lvl="0" indent="0" algn="l" rtl="0">
              <a:spcBef>
                <a:spcPts val="0"/>
              </a:spcBef>
              <a:spcAft>
                <a:spcPts val="0"/>
              </a:spcAft>
              <a:buNone/>
            </a:pPr>
            <a:endParaRPr sz="200"/>
          </a:p>
          <a:p>
            <a:pPr marL="0" lvl="0" indent="0" algn="l" rtl="0">
              <a:spcBef>
                <a:spcPts val="0"/>
              </a:spcBef>
              <a:spcAft>
                <a:spcPts val="0"/>
              </a:spcAft>
              <a:buNone/>
            </a:pPr>
            <a:r>
              <a:rPr lang="en"/>
              <a:t>R</a:t>
            </a:r>
            <a:endParaRPr/>
          </a:p>
          <a:p>
            <a:pPr marL="0" lvl="0" indent="0" algn="l" rtl="0">
              <a:spcBef>
                <a:spcPts val="0"/>
              </a:spcBef>
              <a:spcAft>
                <a:spcPts val="0"/>
              </a:spcAft>
              <a:buNone/>
            </a:pPr>
            <a:endParaRPr sz="100"/>
          </a:p>
          <a:p>
            <a:pPr marL="0" lvl="0" indent="0" algn="l" rtl="0">
              <a:spcBef>
                <a:spcPts val="0"/>
              </a:spcBef>
              <a:spcAft>
                <a:spcPts val="0"/>
              </a:spcAft>
              <a:buNone/>
            </a:pPr>
            <a:r>
              <a:rPr lang="en"/>
              <a:t>D</a:t>
            </a:r>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 across</a:t>
            </a:r>
            <a:endParaRPr/>
          </a:p>
        </p:txBody>
      </p:sp>
      <p:sp>
        <p:nvSpPr>
          <p:cNvPr id="180" name="Google Shape;180;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1" name="Google Shape;181;p29"/>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182" name="Google Shape;182;p29"/>
          <p:cNvSpPr txBox="1"/>
          <p:nvPr/>
        </p:nvSpPr>
        <p:spPr>
          <a:xfrm>
            <a:off x="2111200" y="24320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   o   n   e   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6 across</a:t>
            </a:r>
            <a:endParaRPr/>
          </a:p>
        </p:txBody>
      </p:sp>
      <p:sp>
        <p:nvSpPr>
          <p:cNvPr id="188" name="Google Shape;188;p3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9" name="Google Shape;189;p30"/>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190" name="Google Shape;190;p30"/>
          <p:cNvSpPr txBox="1"/>
          <p:nvPr/>
        </p:nvSpPr>
        <p:spPr>
          <a:xfrm>
            <a:off x="3808475" y="26701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    a   s   e   b   a    l   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7 down</a:t>
            </a:r>
            <a:endParaRPr/>
          </a:p>
        </p:txBody>
      </p:sp>
      <p:sp>
        <p:nvSpPr>
          <p:cNvPr id="196" name="Google Shape;196;p3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31"/>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198" name="Google Shape;198;p31"/>
          <p:cNvSpPr txBox="1"/>
          <p:nvPr/>
        </p:nvSpPr>
        <p:spPr>
          <a:xfrm>
            <a:off x="4342025" y="2670100"/>
            <a:ext cx="3000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a:t>
            </a:r>
            <a:endParaRPr/>
          </a:p>
          <a:p>
            <a:pPr marL="0" lvl="0" indent="0" algn="l" rtl="0">
              <a:spcBef>
                <a:spcPts val="0"/>
              </a:spcBef>
              <a:spcAft>
                <a:spcPts val="0"/>
              </a:spcAft>
              <a:buNone/>
            </a:pPr>
            <a:r>
              <a:rPr lang="en"/>
              <a:t>P</a:t>
            </a:r>
            <a:endParaRPr/>
          </a:p>
          <a:p>
            <a:pPr marL="0" lvl="0" indent="0" algn="l" rtl="0">
              <a:spcBef>
                <a:spcPts val="0"/>
              </a:spcBef>
              <a:spcAft>
                <a:spcPts val="0"/>
              </a:spcAft>
              <a:buNone/>
            </a:pPr>
            <a:endParaRPr sz="100"/>
          </a:p>
          <a:p>
            <a:pPr marL="0" lvl="0" indent="0" algn="l" rtl="0">
              <a:spcBef>
                <a:spcPts val="0"/>
              </a:spcBef>
              <a:spcAft>
                <a:spcPts val="0"/>
              </a:spcAft>
              <a:buNone/>
            </a:pPr>
            <a:r>
              <a:rPr lang="en"/>
              <a:t>A</a:t>
            </a:r>
            <a:endParaRPr/>
          </a:p>
          <a:p>
            <a:pPr marL="0" lvl="0" indent="0" algn="l" rtl="0">
              <a:spcBef>
                <a:spcPts val="0"/>
              </a:spcBef>
              <a:spcAft>
                <a:spcPts val="0"/>
              </a:spcAft>
              <a:buNone/>
            </a:pPr>
            <a:endParaRPr sz="200"/>
          </a:p>
          <a:p>
            <a:pPr marL="0" lvl="0" indent="0" algn="l" rtl="0">
              <a:spcBef>
                <a:spcPts val="0"/>
              </a:spcBef>
              <a:spcAft>
                <a:spcPts val="0"/>
              </a:spcAft>
              <a:buNone/>
            </a:pPr>
            <a:r>
              <a:rPr lang="en"/>
              <a:t>G</a:t>
            </a:r>
            <a:endParaRPr/>
          </a:p>
          <a:p>
            <a:pPr marL="0" lvl="0" indent="0" algn="l" rtl="0">
              <a:spcBef>
                <a:spcPts val="0"/>
              </a:spcBef>
              <a:spcAft>
                <a:spcPts val="0"/>
              </a:spcAft>
              <a:buNone/>
            </a:pPr>
            <a:endParaRPr sz="500"/>
          </a:p>
          <a:p>
            <a:pPr marL="0" lvl="0" indent="0" algn="l" rtl="0">
              <a:spcBef>
                <a:spcPts val="0"/>
              </a:spcBef>
              <a:spcAft>
                <a:spcPts val="0"/>
              </a:spcAft>
              <a:buNone/>
            </a:pPr>
            <a:r>
              <a:rPr lang="en"/>
              <a:t>H</a:t>
            </a:r>
            <a:endParaRPr/>
          </a:p>
          <a:p>
            <a:pPr marL="0" lvl="0" indent="0" algn="l" rtl="0">
              <a:spcBef>
                <a:spcPts val="0"/>
              </a:spcBef>
              <a:spcAft>
                <a:spcPts val="0"/>
              </a:spcAft>
              <a:buNone/>
            </a:pPr>
            <a:r>
              <a:rPr lang="en"/>
              <a:t>E</a:t>
            </a:r>
            <a:endParaRPr/>
          </a:p>
          <a:p>
            <a:pPr marL="0" lvl="0" indent="0" algn="l" rtl="0">
              <a:spcBef>
                <a:spcPts val="0"/>
              </a:spcBef>
              <a:spcAft>
                <a:spcPts val="0"/>
              </a:spcAft>
              <a:buNone/>
            </a:pPr>
            <a:endParaRPr sz="200"/>
          </a:p>
          <a:p>
            <a:pPr marL="0" lvl="0" indent="0" algn="l" rtl="0">
              <a:spcBef>
                <a:spcPts val="0"/>
              </a:spcBef>
              <a:spcAft>
                <a:spcPts val="0"/>
              </a:spcAft>
              <a:buNone/>
            </a:pPr>
            <a:r>
              <a:rPr lang="en"/>
              <a:t>T</a:t>
            </a:r>
            <a:endParaRPr/>
          </a:p>
          <a:p>
            <a:pPr marL="0" lvl="0" indent="0" algn="l" rtl="0">
              <a:spcBef>
                <a:spcPts val="0"/>
              </a:spcBef>
              <a:spcAft>
                <a:spcPts val="0"/>
              </a:spcAft>
              <a:buNone/>
            </a:pPr>
            <a:endParaRPr sz="400"/>
          </a:p>
          <a:p>
            <a:pPr marL="0" lvl="0" indent="0" algn="l" rtl="0">
              <a:spcBef>
                <a:spcPts val="0"/>
              </a:spcBef>
              <a:spcAft>
                <a:spcPts val="0"/>
              </a:spcAft>
              <a:buNone/>
            </a:pPr>
            <a:r>
              <a:rPr lang="en"/>
              <a:t>T</a:t>
            </a:r>
            <a:endParaRPr/>
          </a:p>
          <a:p>
            <a:pPr marL="0" lvl="0" indent="0" algn="l" rtl="0">
              <a:spcBef>
                <a:spcPts val="0"/>
              </a:spcBef>
              <a:spcAft>
                <a:spcPts val="0"/>
              </a:spcAft>
              <a:buNone/>
            </a:pPr>
            <a:endParaRPr sz="100"/>
          </a:p>
          <a:p>
            <a:pPr marL="0" lvl="0" indent="0" algn="l" rtl="0">
              <a:spcBef>
                <a:spcPts val="0"/>
              </a:spcBef>
              <a:spcAft>
                <a:spcPts val="0"/>
              </a:spcAft>
              <a:buNone/>
            </a:pPr>
            <a:r>
              <a:rPr lang="en"/>
              <a:t>I</a:t>
            </a: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Homework: Five things on your bucket list!</a:t>
            </a:r>
            <a:endParaRPr/>
          </a:p>
        </p:txBody>
      </p:sp>
      <p:sp>
        <p:nvSpPr>
          <p:cNvPr id="66" name="Google Shape;66;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7" name="Google Shape;67;p14"/>
          <p:cNvPicPr preferRelativeResize="0"/>
          <p:nvPr/>
        </p:nvPicPr>
        <p:blipFill>
          <a:blip r:embed="rId3">
            <a:alphaModFix/>
          </a:blip>
          <a:stretch>
            <a:fillRect/>
          </a:stretch>
        </p:blipFill>
        <p:spPr>
          <a:xfrm>
            <a:off x="311688" y="1171588"/>
            <a:ext cx="2619375" cy="1743075"/>
          </a:xfrm>
          <a:prstGeom prst="rect">
            <a:avLst/>
          </a:prstGeom>
          <a:noFill/>
          <a:ln>
            <a:noFill/>
          </a:ln>
        </p:spPr>
      </p:pic>
      <p:pic>
        <p:nvPicPr>
          <p:cNvPr id="68" name="Google Shape;68;p14"/>
          <p:cNvPicPr preferRelativeResize="0"/>
          <p:nvPr/>
        </p:nvPicPr>
        <p:blipFill>
          <a:blip r:embed="rId4">
            <a:alphaModFix/>
          </a:blip>
          <a:stretch>
            <a:fillRect/>
          </a:stretch>
        </p:blipFill>
        <p:spPr>
          <a:xfrm>
            <a:off x="3052825" y="1257300"/>
            <a:ext cx="3476625" cy="1314450"/>
          </a:xfrm>
          <a:prstGeom prst="rect">
            <a:avLst/>
          </a:prstGeom>
          <a:noFill/>
          <a:ln>
            <a:noFill/>
          </a:ln>
        </p:spPr>
      </p:pic>
      <p:pic>
        <p:nvPicPr>
          <p:cNvPr id="69" name="Google Shape;69;p14"/>
          <p:cNvPicPr preferRelativeResize="0"/>
          <p:nvPr/>
        </p:nvPicPr>
        <p:blipFill>
          <a:blip r:embed="rId5">
            <a:alphaModFix/>
          </a:blip>
          <a:stretch>
            <a:fillRect/>
          </a:stretch>
        </p:blipFill>
        <p:spPr>
          <a:xfrm>
            <a:off x="3238488" y="2770825"/>
            <a:ext cx="2667000" cy="1714500"/>
          </a:xfrm>
          <a:prstGeom prst="rect">
            <a:avLst/>
          </a:prstGeom>
          <a:noFill/>
          <a:ln>
            <a:noFill/>
          </a:ln>
        </p:spPr>
      </p:pic>
      <p:pic>
        <p:nvPicPr>
          <p:cNvPr id="70" name="Google Shape;70;p14"/>
          <p:cNvPicPr preferRelativeResize="0"/>
          <p:nvPr/>
        </p:nvPicPr>
        <p:blipFill>
          <a:blip r:embed="rId6">
            <a:alphaModFix/>
          </a:blip>
          <a:stretch>
            <a:fillRect/>
          </a:stretch>
        </p:blipFill>
        <p:spPr>
          <a:xfrm>
            <a:off x="340263" y="3028038"/>
            <a:ext cx="2562225" cy="1781175"/>
          </a:xfrm>
          <a:prstGeom prst="rect">
            <a:avLst/>
          </a:prstGeom>
          <a:noFill/>
          <a:ln>
            <a:noFill/>
          </a:ln>
        </p:spPr>
      </p:pic>
      <p:pic>
        <p:nvPicPr>
          <p:cNvPr id="71" name="Google Shape;71;p14"/>
          <p:cNvPicPr preferRelativeResize="0"/>
          <p:nvPr/>
        </p:nvPicPr>
        <p:blipFill>
          <a:blip r:embed="rId7">
            <a:alphaModFix/>
          </a:blip>
          <a:stretch>
            <a:fillRect/>
          </a:stretch>
        </p:blipFill>
        <p:spPr>
          <a:xfrm>
            <a:off x="6114838" y="2825713"/>
            <a:ext cx="2619375" cy="174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8 across</a:t>
            </a:r>
            <a:endParaRPr/>
          </a:p>
        </p:txBody>
      </p:sp>
      <p:sp>
        <p:nvSpPr>
          <p:cNvPr id="204" name="Google Shape;204;p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5" name="Google Shape;205;p32"/>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206" name="Google Shape;206;p32"/>
          <p:cNvSpPr txBox="1"/>
          <p:nvPr/>
        </p:nvSpPr>
        <p:spPr>
          <a:xfrm>
            <a:off x="2607775" y="3166825"/>
            <a:ext cx="314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U   n   s   p   e    a   k   a   b    l   e   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9 across</a:t>
            </a:r>
            <a:endParaRPr/>
          </a:p>
        </p:txBody>
      </p:sp>
      <p:sp>
        <p:nvSpPr>
          <p:cNvPr id="212" name="Google Shape;212;p3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13" name="Google Shape;213;p33"/>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214" name="Google Shape;214;p33"/>
          <p:cNvSpPr txBox="1"/>
          <p:nvPr/>
        </p:nvSpPr>
        <p:spPr>
          <a:xfrm>
            <a:off x="4077550" y="39119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   e   c   a   d   e   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10 down</a:t>
            </a:r>
            <a:endParaRPr/>
          </a:p>
        </p:txBody>
      </p:sp>
      <p:sp>
        <p:nvSpPr>
          <p:cNvPr id="220" name="Google Shape;220;p3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21" name="Google Shape;221;p34"/>
          <p:cNvPicPr preferRelativeResize="0"/>
          <p:nvPr/>
        </p:nvPicPr>
        <p:blipFill>
          <a:blip r:embed="rId3">
            <a:alphaModFix/>
          </a:blip>
          <a:stretch>
            <a:fillRect/>
          </a:stretch>
        </p:blipFill>
        <p:spPr>
          <a:xfrm>
            <a:off x="1806478" y="1171600"/>
            <a:ext cx="4752324" cy="3795924"/>
          </a:xfrm>
          <a:prstGeom prst="rect">
            <a:avLst/>
          </a:prstGeom>
          <a:noFill/>
          <a:ln>
            <a:noFill/>
          </a:ln>
        </p:spPr>
      </p:pic>
      <p:sp>
        <p:nvSpPr>
          <p:cNvPr id="222" name="Google Shape;222;p34"/>
          <p:cNvSpPr txBox="1"/>
          <p:nvPr/>
        </p:nvSpPr>
        <p:spPr>
          <a:xfrm>
            <a:off x="5060700" y="3932650"/>
            <a:ext cx="3000000" cy="129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a:t>
            </a:r>
            <a:endParaRPr/>
          </a:p>
          <a:p>
            <a:pPr marL="0" lvl="0" indent="0" algn="l" rtl="0">
              <a:spcBef>
                <a:spcPts val="0"/>
              </a:spcBef>
              <a:spcAft>
                <a:spcPts val="0"/>
              </a:spcAft>
              <a:buNone/>
            </a:pPr>
            <a:r>
              <a:rPr lang="en"/>
              <a:t>U</a:t>
            </a:r>
            <a:endParaRPr/>
          </a:p>
          <a:p>
            <a:pPr marL="0" lvl="0" indent="0" algn="l" rtl="0">
              <a:spcBef>
                <a:spcPts val="0"/>
              </a:spcBef>
              <a:spcAft>
                <a:spcPts val="0"/>
              </a:spcAft>
              <a:buNone/>
            </a:pPr>
            <a:r>
              <a:rPr lang="en"/>
              <a:t>D</a:t>
            </a:r>
            <a:endParaRPr/>
          </a:p>
          <a:p>
            <a:pPr marL="0" lvl="0" indent="0" algn="l" rtl="0">
              <a:spcBef>
                <a:spcPts val="0"/>
              </a:spcBef>
              <a:spcAft>
                <a:spcPts val="0"/>
              </a:spcAft>
              <a:buNone/>
            </a:pPr>
            <a:endParaRPr sz="200"/>
          </a:p>
          <a:p>
            <a:pPr marL="0" lvl="0" indent="0" algn="l" rtl="0">
              <a:spcBef>
                <a:spcPts val="0"/>
              </a:spcBef>
              <a:spcAft>
                <a:spcPts val="0"/>
              </a:spcAft>
              <a:buNone/>
            </a:pPr>
            <a:r>
              <a:rPr lang="en"/>
              <a:t>E</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Lato"/>
                <a:ea typeface="Lato"/>
                <a:cs typeface="Lato"/>
                <a:sym typeface="Lato"/>
              </a:rPr>
              <a:t>Goal Reminders</a:t>
            </a:r>
            <a:endParaRPr>
              <a:latin typeface="Lato"/>
              <a:ea typeface="Lato"/>
              <a:cs typeface="Lato"/>
              <a:sym typeface="Lato"/>
            </a:endParaRPr>
          </a:p>
        </p:txBody>
      </p:sp>
      <p:sp>
        <p:nvSpPr>
          <p:cNvPr id="77" name="Google Shape;77;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latin typeface="Lato"/>
                <a:ea typeface="Lato"/>
                <a:cs typeface="Lato"/>
                <a:sym typeface="Lato"/>
              </a:rPr>
              <a:t>Ted:</a:t>
            </a:r>
            <a:r>
              <a:rPr lang="en">
                <a:solidFill>
                  <a:srgbClr val="000000"/>
                </a:solidFill>
                <a:latin typeface="Lato"/>
                <a:ea typeface="Lato"/>
                <a:cs typeface="Lato"/>
                <a:sym typeface="Lato"/>
              </a:rPr>
              <a:t> sustain reading for 15 minutes</a:t>
            </a:r>
            <a:endParaRPr>
              <a:solidFill>
                <a:srgbClr val="000000"/>
              </a:solidFill>
              <a:latin typeface="Lato"/>
              <a:ea typeface="Lato"/>
              <a:cs typeface="Lato"/>
              <a:sym typeface="Lato"/>
            </a:endParaRPr>
          </a:p>
          <a:p>
            <a:pPr marL="0" lvl="0" indent="0" algn="l" rtl="0">
              <a:spcBef>
                <a:spcPts val="1200"/>
              </a:spcBef>
              <a:spcAft>
                <a:spcPts val="0"/>
              </a:spcAft>
              <a:buNone/>
            </a:pPr>
            <a:r>
              <a:rPr lang="en" b="1">
                <a:solidFill>
                  <a:srgbClr val="000000"/>
                </a:solidFill>
                <a:latin typeface="Lato"/>
                <a:ea typeface="Lato"/>
                <a:cs typeface="Lato"/>
                <a:sym typeface="Lato"/>
              </a:rPr>
              <a:t>Elizabeth: </a:t>
            </a:r>
            <a:r>
              <a:rPr lang="en">
                <a:solidFill>
                  <a:srgbClr val="000000"/>
                </a:solidFill>
                <a:latin typeface="Lato"/>
                <a:ea typeface="Lato"/>
                <a:cs typeface="Lato"/>
                <a:sym typeface="Lato"/>
              </a:rPr>
              <a:t>take notes and/or read chapter twice</a:t>
            </a:r>
            <a:endParaRPr>
              <a:solidFill>
                <a:srgbClr val="000000"/>
              </a:solidFill>
              <a:latin typeface="Lato"/>
              <a:ea typeface="Lato"/>
              <a:cs typeface="Lato"/>
              <a:sym typeface="Lato"/>
            </a:endParaRPr>
          </a:p>
          <a:p>
            <a:pPr marL="0" lvl="0" indent="0" algn="l" rtl="0">
              <a:spcBef>
                <a:spcPts val="1200"/>
              </a:spcBef>
              <a:spcAft>
                <a:spcPts val="0"/>
              </a:spcAft>
              <a:buNone/>
            </a:pPr>
            <a:r>
              <a:rPr lang="en" b="1">
                <a:solidFill>
                  <a:srgbClr val="000000"/>
                </a:solidFill>
                <a:latin typeface="Lato"/>
                <a:ea typeface="Lato"/>
                <a:cs typeface="Lato"/>
                <a:sym typeface="Lato"/>
              </a:rPr>
              <a:t>Bob: </a:t>
            </a:r>
            <a:r>
              <a:rPr lang="en">
                <a:solidFill>
                  <a:srgbClr val="000000"/>
                </a:solidFill>
                <a:latin typeface="Lato"/>
                <a:ea typeface="Lato"/>
                <a:cs typeface="Lato"/>
                <a:sym typeface="Lato"/>
              </a:rPr>
              <a:t>reading without audio, reading in the morning </a:t>
            </a:r>
            <a:endParaRPr>
              <a:solidFill>
                <a:srgbClr val="000000"/>
              </a:solidFill>
              <a:latin typeface="Lato"/>
              <a:ea typeface="Lato"/>
              <a:cs typeface="Lato"/>
              <a:sym typeface="Lato"/>
            </a:endParaRPr>
          </a:p>
          <a:p>
            <a:pPr marL="0" lvl="0" indent="0" algn="l" rtl="0">
              <a:spcBef>
                <a:spcPts val="1200"/>
              </a:spcBef>
              <a:spcAft>
                <a:spcPts val="0"/>
              </a:spcAft>
              <a:buNone/>
            </a:pPr>
            <a:r>
              <a:rPr lang="en" b="1">
                <a:solidFill>
                  <a:srgbClr val="000000"/>
                </a:solidFill>
                <a:latin typeface="Lato"/>
                <a:ea typeface="Lato"/>
                <a:cs typeface="Lato"/>
                <a:sym typeface="Lato"/>
              </a:rPr>
              <a:t>Larry: </a:t>
            </a:r>
            <a:r>
              <a:rPr lang="en">
                <a:solidFill>
                  <a:srgbClr val="000000"/>
                </a:solidFill>
                <a:latin typeface="Lato"/>
                <a:ea typeface="Lato"/>
                <a:cs typeface="Lato"/>
                <a:sym typeface="Lato"/>
              </a:rPr>
              <a:t>finding your own reading errors before cued </a:t>
            </a:r>
            <a:endParaRPr>
              <a:solidFill>
                <a:srgbClr val="000000"/>
              </a:solidFill>
              <a:latin typeface="Lato"/>
              <a:ea typeface="Lato"/>
              <a:cs typeface="Lato"/>
              <a:sym typeface="Lato"/>
            </a:endParaRPr>
          </a:p>
          <a:p>
            <a:pPr marL="0" lvl="0" indent="0" algn="l" rtl="0">
              <a:spcBef>
                <a:spcPts val="1200"/>
              </a:spcBef>
              <a:spcAft>
                <a:spcPts val="1200"/>
              </a:spcAft>
              <a:buNone/>
            </a:pPr>
            <a:r>
              <a:rPr lang="en" b="1">
                <a:solidFill>
                  <a:srgbClr val="000000"/>
                </a:solidFill>
                <a:latin typeface="Lato"/>
                <a:ea typeface="Lato"/>
                <a:cs typeface="Lato"/>
                <a:sym typeface="Lato"/>
              </a:rPr>
              <a:t>John: </a:t>
            </a:r>
            <a:r>
              <a:rPr lang="en">
                <a:solidFill>
                  <a:srgbClr val="000000"/>
                </a:solidFill>
                <a:latin typeface="Lato"/>
                <a:ea typeface="Lato"/>
                <a:cs typeface="Lato"/>
                <a:sym typeface="Lato"/>
              </a:rPr>
              <a:t>Greater understanding of passage without needing to read it multiple times. Read key parts for a second time </a:t>
            </a:r>
            <a:endParaRPr>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3 Summary</a:t>
            </a:r>
            <a:endParaRPr/>
          </a:p>
        </p:txBody>
      </p:sp>
      <p:sp>
        <p:nvSpPr>
          <p:cNvPr id="83" name="Google Shape;83;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4" name="Google Shape;84;p16"/>
          <p:cNvPicPr preferRelativeResize="0"/>
          <p:nvPr/>
        </p:nvPicPr>
        <p:blipFill>
          <a:blip r:embed="rId3">
            <a:alphaModFix/>
          </a:blip>
          <a:stretch>
            <a:fillRect/>
          </a:stretch>
        </p:blipFill>
        <p:spPr>
          <a:xfrm>
            <a:off x="311703" y="1233875"/>
            <a:ext cx="3140300" cy="2352200"/>
          </a:xfrm>
          <a:prstGeom prst="rect">
            <a:avLst/>
          </a:prstGeom>
          <a:noFill/>
          <a:ln>
            <a:noFill/>
          </a:ln>
        </p:spPr>
      </p:pic>
      <p:pic>
        <p:nvPicPr>
          <p:cNvPr id="85" name="Google Shape;85;p16"/>
          <p:cNvPicPr preferRelativeResize="0"/>
          <p:nvPr/>
        </p:nvPicPr>
        <p:blipFill>
          <a:blip r:embed="rId4">
            <a:alphaModFix/>
          </a:blip>
          <a:stretch>
            <a:fillRect/>
          </a:stretch>
        </p:blipFill>
        <p:spPr>
          <a:xfrm>
            <a:off x="3512863" y="2324850"/>
            <a:ext cx="2695575" cy="1695450"/>
          </a:xfrm>
          <a:prstGeom prst="rect">
            <a:avLst/>
          </a:prstGeom>
          <a:noFill/>
          <a:ln>
            <a:noFill/>
          </a:ln>
        </p:spPr>
      </p:pic>
      <p:pic>
        <p:nvPicPr>
          <p:cNvPr id="86" name="Google Shape;86;p16"/>
          <p:cNvPicPr preferRelativeResize="0"/>
          <p:nvPr/>
        </p:nvPicPr>
        <p:blipFill>
          <a:blip r:embed="rId5">
            <a:alphaModFix/>
          </a:blip>
          <a:stretch>
            <a:fillRect/>
          </a:stretch>
        </p:blipFill>
        <p:spPr>
          <a:xfrm>
            <a:off x="6269313" y="1424125"/>
            <a:ext cx="2314575" cy="197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4 summary</a:t>
            </a:r>
            <a:endParaRPr/>
          </a:p>
        </p:txBody>
      </p:sp>
      <p:sp>
        <p:nvSpPr>
          <p:cNvPr id="92" name="Google Shape;92;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3" name="Google Shape;93;p17"/>
          <p:cNvPicPr preferRelativeResize="0"/>
          <p:nvPr/>
        </p:nvPicPr>
        <p:blipFill>
          <a:blip r:embed="rId3">
            <a:alphaModFix/>
          </a:blip>
          <a:stretch>
            <a:fillRect/>
          </a:stretch>
        </p:blipFill>
        <p:spPr>
          <a:xfrm>
            <a:off x="311700" y="1171600"/>
            <a:ext cx="3983177" cy="2240525"/>
          </a:xfrm>
          <a:prstGeom prst="rect">
            <a:avLst/>
          </a:prstGeom>
          <a:noFill/>
          <a:ln>
            <a:noFill/>
          </a:ln>
        </p:spPr>
      </p:pic>
      <p:pic>
        <p:nvPicPr>
          <p:cNvPr id="94" name="Google Shape;94;p17"/>
          <p:cNvPicPr preferRelativeResize="0"/>
          <p:nvPr/>
        </p:nvPicPr>
        <p:blipFill>
          <a:blip r:embed="rId4">
            <a:alphaModFix/>
          </a:blip>
          <a:stretch>
            <a:fillRect/>
          </a:stretch>
        </p:blipFill>
        <p:spPr>
          <a:xfrm>
            <a:off x="4979103" y="1171603"/>
            <a:ext cx="3366909" cy="2240525"/>
          </a:xfrm>
          <a:prstGeom prst="rect">
            <a:avLst/>
          </a:prstGeom>
          <a:noFill/>
          <a:ln>
            <a:noFill/>
          </a:ln>
        </p:spPr>
      </p:pic>
      <p:pic>
        <p:nvPicPr>
          <p:cNvPr id="95" name="Google Shape;95;p17"/>
          <p:cNvPicPr preferRelativeResize="0"/>
          <p:nvPr/>
        </p:nvPicPr>
        <p:blipFill>
          <a:blip r:embed="rId5">
            <a:alphaModFix/>
          </a:blip>
          <a:stretch>
            <a:fillRect/>
          </a:stretch>
        </p:blipFill>
        <p:spPr>
          <a:xfrm>
            <a:off x="2806888" y="3412113"/>
            <a:ext cx="2847975" cy="1609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Chapter 5 Summary</a:t>
            </a:r>
            <a:endParaRPr/>
          </a:p>
        </p:txBody>
      </p:sp>
      <p:sp>
        <p:nvSpPr>
          <p:cNvPr id="101" name="Google Shape;101;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2" name="Google Shape;102;p18"/>
          <p:cNvPicPr preferRelativeResize="0"/>
          <p:nvPr/>
        </p:nvPicPr>
        <p:blipFill>
          <a:blip r:embed="rId3">
            <a:alphaModFix/>
          </a:blip>
          <a:stretch>
            <a:fillRect/>
          </a:stretch>
        </p:blipFill>
        <p:spPr>
          <a:xfrm>
            <a:off x="311695" y="1171600"/>
            <a:ext cx="3970854" cy="2647225"/>
          </a:xfrm>
          <a:prstGeom prst="rect">
            <a:avLst/>
          </a:prstGeom>
          <a:noFill/>
          <a:ln>
            <a:noFill/>
          </a:ln>
        </p:spPr>
      </p:pic>
      <p:pic>
        <p:nvPicPr>
          <p:cNvPr id="103" name="Google Shape;103;p18"/>
          <p:cNvPicPr preferRelativeResize="0"/>
          <p:nvPr/>
        </p:nvPicPr>
        <p:blipFill>
          <a:blip r:embed="rId4">
            <a:alphaModFix/>
          </a:blip>
          <a:stretch>
            <a:fillRect/>
          </a:stretch>
        </p:blipFill>
        <p:spPr>
          <a:xfrm>
            <a:off x="4948126" y="1171600"/>
            <a:ext cx="3409300" cy="2647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 #1</a:t>
            </a:r>
            <a:endParaRPr/>
          </a:p>
        </p:txBody>
      </p:sp>
      <p:sp>
        <p:nvSpPr>
          <p:cNvPr id="109" name="Google Shape;109;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92500" lnSpcReduction="20000"/>
          </a:bodyPr>
          <a:lstStyle/>
          <a:p>
            <a:pPr marL="457200" lvl="0" indent="-358298" algn="l" rtl="0">
              <a:spcBef>
                <a:spcPts val="0"/>
              </a:spcBef>
              <a:spcAft>
                <a:spcPts val="0"/>
              </a:spcAft>
              <a:buSzPct val="100000"/>
              <a:buFont typeface="Georgia"/>
              <a:buAutoNum type="alphaUcPeriod"/>
            </a:pPr>
            <a:r>
              <a:rPr lang="en" sz="2208">
                <a:latin typeface="Georgia"/>
                <a:ea typeface="Georgia"/>
                <a:cs typeface="Georgia"/>
                <a:sym typeface="Georgia"/>
              </a:rPr>
              <a:t>In Chapter 3, what do we learn about Murray’s relationship with his grandson Chance? What do you think about their relationship? What do we learn about Murray’s personality and past from their conversation? </a:t>
            </a:r>
            <a:endParaRPr sz="2208">
              <a:latin typeface="Georgia"/>
              <a:ea typeface="Georgia"/>
              <a:cs typeface="Georgia"/>
              <a:sym typeface="Georgia"/>
            </a:endParaRPr>
          </a:p>
          <a:p>
            <a:pPr marL="457200" lvl="0" indent="-363696" algn="l" rtl="0">
              <a:spcBef>
                <a:spcPts val="0"/>
              </a:spcBef>
              <a:spcAft>
                <a:spcPts val="0"/>
              </a:spcAft>
              <a:buSzPct val="100000"/>
              <a:buFont typeface="Georgia"/>
              <a:buAutoNum type="alphaUcPeriod"/>
            </a:pPr>
            <a:r>
              <a:rPr lang="en" sz="2300">
                <a:latin typeface="Georgia"/>
                <a:ea typeface="Georgia"/>
                <a:cs typeface="Georgia"/>
                <a:sym typeface="Georgia"/>
              </a:rPr>
              <a:t>Chapter 3, what do we learn about Murray’s relationship with his grandson Chance? Choose all that apply. </a:t>
            </a:r>
            <a:endParaRPr sz="2300">
              <a:latin typeface="Georgia"/>
              <a:ea typeface="Georgia"/>
              <a:cs typeface="Georgia"/>
              <a:sym typeface="Georgia"/>
            </a:endParaRPr>
          </a:p>
          <a:p>
            <a:pPr marL="457200" lvl="0" indent="-334327" algn="l" rtl="0">
              <a:lnSpc>
                <a:spcPct val="100000"/>
              </a:lnSpc>
              <a:spcBef>
                <a:spcPts val="0"/>
              </a:spcBef>
              <a:spcAft>
                <a:spcPts val="0"/>
              </a:spcAft>
              <a:buSzPct val="100000"/>
              <a:buFont typeface="Georgia"/>
              <a:buAutoNum type="alphaLcPeriod"/>
            </a:pPr>
            <a:r>
              <a:rPr lang="en">
                <a:latin typeface="Georgia"/>
                <a:ea typeface="Georgia"/>
                <a:cs typeface="Georgia"/>
                <a:sym typeface="Georgia"/>
              </a:rPr>
              <a:t>Murray doesn’t think Chance cares about him</a:t>
            </a:r>
            <a:endParaRPr>
              <a:latin typeface="Georgia"/>
              <a:ea typeface="Georgia"/>
              <a:cs typeface="Georgia"/>
              <a:sym typeface="Georgia"/>
            </a:endParaRPr>
          </a:p>
          <a:p>
            <a:pPr marL="457200" lvl="0" indent="-334327" algn="l" rtl="0">
              <a:lnSpc>
                <a:spcPct val="100000"/>
              </a:lnSpc>
              <a:spcBef>
                <a:spcPts val="0"/>
              </a:spcBef>
              <a:spcAft>
                <a:spcPts val="0"/>
              </a:spcAft>
              <a:buSzPct val="100000"/>
              <a:buFont typeface="Georgia"/>
              <a:buAutoNum type="alphaLcPeriod"/>
            </a:pPr>
            <a:r>
              <a:rPr lang="en">
                <a:latin typeface="Georgia"/>
                <a:ea typeface="Georgia"/>
                <a:cs typeface="Georgia"/>
                <a:sym typeface="Georgia"/>
              </a:rPr>
              <a:t>Chance likes to eat Chef Boyardee with his grandfather </a:t>
            </a:r>
            <a:endParaRPr>
              <a:latin typeface="Georgia"/>
              <a:ea typeface="Georgia"/>
              <a:cs typeface="Georgia"/>
              <a:sym typeface="Georgia"/>
            </a:endParaRPr>
          </a:p>
          <a:p>
            <a:pPr marL="457200" lvl="0" indent="-334327" algn="l" rtl="0">
              <a:lnSpc>
                <a:spcPct val="100000"/>
              </a:lnSpc>
              <a:spcBef>
                <a:spcPts val="0"/>
              </a:spcBef>
              <a:spcAft>
                <a:spcPts val="0"/>
              </a:spcAft>
              <a:buSzPct val="100000"/>
              <a:buFont typeface="Georgia"/>
              <a:buAutoNum type="alphaLcPeriod"/>
            </a:pPr>
            <a:r>
              <a:rPr lang="en">
                <a:latin typeface="Georgia"/>
                <a:ea typeface="Georgia"/>
                <a:cs typeface="Georgia"/>
                <a:sym typeface="Georgia"/>
              </a:rPr>
              <a:t>Chance brings his grandfather secondhand gifts </a:t>
            </a:r>
            <a:endParaRPr>
              <a:latin typeface="Georgia"/>
              <a:ea typeface="Georgia"/>
              <a:cs typeface="Georgia"/>
              <a:sym typeface="Georgia"/>
            </a:endParaRPr>
          </a:p>
          <a:p>
            <a:pPr marL="457200" lvl="0" indent="-334327" algn="l" rtl="0">
              <a:lnSpc>
                <a:spcPct val="100000"/>
              </a:lnSpc>
              <a:spcBef>
                <a:spcPts val="0"/>
              </a:spcBef>
              <a:spcAft>
                <a:spcPts val="0"/>
              </a:spcAft>
              <a:buSzPct val="100000"/>
              <a:buFont typeface="Georgia"/>
              <a:buAutoNum type="alphaLcPeriod"/>
            </a:pPr>
            <a:r>
              <a:rPr lang="en">
                <a:latin typeface="Georgia"/>
                <a:ea typeface="Georgia"/>
                <a:cs typeface="Georgia"/>
                <a:sym typeface="Georgia"/>
              </a:rPr>
              <a:t>Chance wants Murray to move into an assisted living home</a:t>
            </a:r>
            <a:endParaRPr>
              <a:latin typeface="Georgia"/>
              <a:ea typeface="Georgia"/>
              <a:cs typeface="Georgia"/>
              <a:sym typeface="Georgia"/>
            </a:endParaRPr>
          </a:p>
          <a:p>
            <a:pPr marL="457200" lvl="0" indent="-334327" algn="l" rtl="0">
              <a:lnSpc>
                <a:spcPct val="100000"/>
              </a:lnSpc>
              <a:spcBef>
                <a:spcPts val="0"/>
              </a:spcBef>
              <a:spcAft>
                <a:spcPts val="0"/>
              </a:spcAft>
              <a:buSzPct val="100000"/>
              <a:buFont typeface="Georgia"/>
              <a:buAutoNum type="alphaLcPeriod"/>
            </a:pPr>
            <a:r>
              <a:rPr lang="en">
                <a:latin typeface="Georgia"/>
                <a:ea typeface="Georgia"/>
                <a:cs typeface="Georgia"/>
                <a:sym typeface="Georgia"/>
              </a:rPr>
              <a:t>Murray wishes he told Chance that he loves him </a:t>
            </a:r>
            <a:endParaRPr>
              <a:latin typeface="Georgia"/>
              <a:ea typeface="Georgia"/>
              <a:cs typeface="Georgia"/>
              <a:sym typeface="Georgia"/>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 #2</a:t>
            </a:r>
            <a:endParaRPr/>
          </a:p>
        </p:txBody>
      </p:sp>
      <p:sp>
        <p:nvSpPr>
          <p:cNvPr id="115" name="Google Shape;115;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lnSpcReduction="20000"/>
          </a:bodyPr>
          <a:lstStyle/>
          <a:p>
            <a:pPr marL="457200" lvl="0" indent="-363585" algn="l" rtl="0">
              <a:spcBef>
                <a:spcPts val="0"/>
              </a:spcBef>
              <a:spcAft>
                <a:spcPts val="0"/>
              </a:spcAft>
              <a:buSzPts val="2126"/>
              <a:buFont typeface="Georgia"/>
              <a:buAutoNum type="alphaUcPeriod"/>
            </a:pPr>
            <a:r>
              <a:rPr lang="en" sz="2125">
                <a:latin typeface="Georgia"/>
                <a:ea typeface="Georgia"/>
                <a:cs typeface="Georgia"/>
                <a:sym typeface="Georgia"/>
              </a:rPr>
              <a:t>Murray listens to Father James speak on the phone with Martha. He thinks: “These days, some folks are all business. No time to even ask how someone’s day has been before they get down to it. But not the good Father” (p. 23). Do you agree with Murray’s observation? If yes, what role might technology play in this societal shift? How is this reflected in the email exchange between Murray and Jason? </a:t>
            </a:r>
            <a:endParaRPr sz="2125">
              <a:latin typeface="Georgia"/>
              <a:ea typeface="Georgia"/>
              <a:cs typeface="Georgia"/>
              <a:sym typeface="Georgia"/>
            </a:endParaRPr>
          </a:p>
          <a:p>
            <a:pPr marL="457200" lvl="0" indent="-363585" algn="l" rtl="0">
              <a:spcBef>
                <a:spcPts val="0"/>
              </a:spcBef>
              <a:spcAft>
                <a:spcPts val="0"/>
              </a:spcAft>
              <a:buSzPts val="2126"/>
              <a:buFont typeface="Georgia"/>
              <a:buAutoNum type="alphaUcPeriod"/>
            </a:pPr>
            <a:r>
              <a:rPr lang="en" sz="2125">
                <a:latin typeface="Georgia"/>
                <a:ea typeface="Georgia"/>
                <a:cs typeface="Georgia"/>
                <a:sym typeface="Georgia"/>
              </a:rPr>
              <a:t>On a scale from 1-10, how much do you agree with Murray that: “These days, some folks are all business. No time to even ask how someone’s day has been before they get down to it” (p. 23).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 #3</a:t>
            </a:r>
            <a:endParaRPr/>
          </a:p>
        </p:txBody>
      </p:sp>
      <p:sp>
        <p:nvSpPr>
          <p:cNvPr id="121" name="Google Shape;121;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32105" algn="l" rtl="0">
              <a:spcBef>
                <a:spcPts val="0"/>
              </a:spcBef>
              <a:spcAft>
                <a:spcPts val="0"/>
              </a:spcAft>
              <a:buSzPts val="1630"/>
              <a:buAutoNum type="alphaUcPeriod"/>
            </a:pPr>
            <a:r>
              <a:rPr lang="en" sz="1729">
                <a:latin typeface="Georgia"/>
                <a:ea typeface="Georgia"/>
                <a:cs typeface="Georgia"/>
                <a:sym typeface="Georgia"/>
              </a:rPr>
              <a:t>On his way to community college, Murray thinks about how his “world has shrunk in the last couple decades” (p. 28). What does Murray mean when he talks about his world shrinking? Have you ever felt like Murray? If so, how did you make yourself feel better?</a:t>
            </a:r>
            <a:r>
              <a:rPr lang="en" sz="1629"/>
              <a:t> </a:t>
            </a:r>
            <a:endParaRPr sz="1629"/>
          </a:p>
          <a:p>
            <a:pPr marL="457200" lvl="0" indent="0" algn="l" rtl="0">
              <a:spcBef>
                <a:spcPts val="1200"/>
              </a:spcBef>
              <a:spcAft>
                <a:spcPts val="0"/>
              </a:spcAft>
              <a:buSzPts val="935"/>
              <a:buNone/>
            </a:pPr>
            <a:endParaRPr sz="100"/>
          </a:p>
          <a:p>
            <a:pPr marL="457200" lvl="0" indent="-333057" algn="l" rtl="0">
              <a:lnSpc>
                <a:spcPct val="100000"/>
              </a:lnSpc>
              <a:spcBef>
                <a:spcPts val="1200"/>
              </a:spcBef>
              <a:spcAft>
                <a:spcPts val="0"/>
              </a:spcAft>
              <a:buSzPts val="1645"/>
              <a:buFont typeface="Georgia"/>
              <a:buAutoNum type="alphaUcPeriod"/>
            </a:pPr>
            <a:r>
              <a:rPr lang="en" sz="1645">
                <a:latin typeface="Georgia"/>
                <a:ea typeface="Georgia"/>
                <a:cs typeface="Georgia"/>
                <a:sym typeface="Georgia"/>
              </a:rPr>
              <a:t>What does Murray think about on his way to the community college? Choose all that apply. </a:t>
            </a:r>
            <a:endParaRPr sz="1645">
              <a:latin typeface="Georgia"/>
              <a:ea typeface="Georgia"/>
              <a:cs typeface="Georgia"/>
              <a:sym typeface="Georgia"/>
            </a:endParaRPr>
          </a:p>
          <a:p>
            <a:pPr marL="0" lvl="0" indent="0" algn="l" rtl="0">
              <a:lnSpc>
                <a:spcPct val="100000"/>
              </a:lnSpc>
              <a:spcBef>
                <a:spcPts val="0"/>
              </a:spcBef>
              <a:spcAft>
                <a:spcPts val="0"/>
              </a:spcAft>
              <a:buSzPts val="935"/>
              <a:buNone/>
            </a:pPr>
            <a:endParaRPr sz="100">
              <a:latin typeface="Georgia"/>
              <a:ea typeface="Georgia"/>
              <a:cs typeface="Georgia"/>
              <a:sym typeface="Georgia"/>
            </a:endParaRPr>
          </a:p>
          <a:p>
            <a:pPr marL="914400" lvl="1" indent="-326707" algn="l" rtl="0">
              <a:lnSpc>
                <a:spcPct val="100000"/>
              </a:lnSpc>
              <a:spcBef>
                <a:spcPts val="0"/>
              </a:spcBef>
              <a:spcAft>
                <a:spcPts val="0"/>
              </a:spcAft>
              <a:buSzPts val="1545"/>
              <a:buFont typeface="Georgia"/>
              <a:buAutoNum type="alphaLcPeriod"/>
            </a:pPr>
            <a:r>
              <a:rPr lang="en" sz="1545">
                <a:latin typeface="Georgia"/>
                <a:ea typeface="Georgia"/>
                <a:cs typeface="Georgia"/>
                <a:sym typeface="Georgia"/>
              </a:rPr>
              <a:t>Anticipation</a:t>
            </a:r>
            <a:endParaRPr sz="1545">
              <a:latin typeface="Georgia"/>
              <a:ea typeface="Georgia"/>
              <a:cs typeface="Georgia"/>
              <a:sym typeface="Georgia"/>
            </a:endParaRPr>
          </a:p>
          <a:p>
            <a:pPr marL="914400" lvl="1" indent="-326707" algn="l" rtl="0">
              <a:lnSpc>
                <a:spcPct val="100000"/>
              </a:lnSpc>
              <a:spcBef>
                <a:spcPts val="0"/>
              </a:spcBef>
              <a:spcAft>
                <a:spcPts val="0"/>
              </a:spcAft>
              <a:buSzPts val="1545"/>
              <a:buFont typeface="Georgia"/>
              <a:buAutoNum type="alphaLcPeriod"/>
            </a:pPr>
            <a:r>
              <a:rPr lang="en" sz="1545">
                <a:latin typeface="Georgia"/>
                <a:ea typeface="Georgia"/>
                <a:cs typeface="Georgia"/>
                <a:sym typeface="Georgia"/>
              </a:rPr>
              <a:t>His shrinking world </a:t>
            </a:r>
            <a:endParaRPr sz="1545">
              <a:latin typeface="Georgia"/>
              <a:ea typeface="Georgia"/>
              <a:cs typeface="Georgia"/>
              <a:sym typeface="Georgia"/>
            </a:endParaRPr>
          </a:p>
          <a:p>
            <a:pPr marL="914400" lvl="1" indent="-326707" algn="l" rtl="0">
              <a:lnSpc>
                <a:spcPct val="100000"/>
              </a:lnSpc>
              <a:spcBef>
                <a:spcPts val="0"/>
              </a:spcBef>
              <a:spcAft>
                <a:spcPts val="0"/>
              </a:spcAft>
              <a:buSzPts val="1545"/>
              <a:buFont typeface="Georgia"/>
              <a:buAutoNum type="alphaLcPeriod"/>
            </a:pPr>
            <a:r>
              <a:rPr lang="en" sz="1545">
                <a:latin typeface="Georgia"/>
                <a:ea typeface="Georgia"/>
                <a:cs typeface="Georgia"/>
                <a:sym typeface="Georgia"/>
              </a:rPr>
              <a:t>Chance</a:t>
            </a:r>
            <a:endParaRPr sz="1545">
              <a:latin typeface="Georgia"/>
              <a:ea typeface="Georgia"/>
              <a:cs typeface="Georgia"/>
              <a:sym typeface="Georgia"/>
            </a:endParaRPr>
          </a:p>
          <a:p>
            <a:pPr marL="914400" lvl="1" indent="-326707" algn="l" rtl="0">
              <a:lnSpc>
                <a:spcPct val="100000"/>
              </a:lnSpc>
              <a:spcBef>
                <a:spcPts val="0"/>
              </a:spcBef>
              <a:spcAft>
                <a:spcPts val="0"/>
              </a:spcAft>
              <a:buSzPts val="1545"/>
              <a:buFont typeface="Georgia"/>
              <a:buAutoNum type="alphaLcPeriod"/>
            </a:pPr>
            <a:r>
              <a:rPr lang="en" sz="1545">
                <a:latin typeface="Georgia"/>
                <a:ea typeface="Georgia"/>
                <a:cs typeface="Georgia"/>
                <a:sym typeface="Georgia"/>
              </a:rPr>
              <a:t>Racism in baseball </a:t>
            </a:r>
            <a:endParaRPr sz="1545">
              <a:latin typeface="Georgia"/>
              <a:ea typeface="Georgia"/>
              <a:cs typeface="Georgia"/>
              <a:sym typeface="Georgia"/>
            </a:endParaRPr>
          </a:p>
          <a:p>
            <a:pPr marL="914400" lvl="1" indent="-326707" algn="l" rtl="0">
              <a:lnSpc>
                <a:spcPct val="100000"/>
              </a:lnSpc>
              <a:spcBef>
                <a:spcPts val="0"/>
              </a:spcBef>
              <a:spcAft>
                <a:spcPts val="0"/>
              </a:spcAft>
              <a:buSzPts val="1545"/>
              <a:buFont typeface="Georgia"/>
              <a:buAutoNum type="alphaLcPeriod"/>
            </a:pPr>
            <a:r>
              <a:rPr lang="en" sz="1545">
                <a:latin typeface="Georgia"/>
                <a:ea typeface="Georgia"/>
                <a:cs typeface="Georgia"/>
                <a:sym typeface="Georgia"/>
              </a:rPr>
              <a:t>His favorite artist </a:t>
            </a:r>
            <a:endParaRPr sz="1545">
              <a:latin typeface="Georgia"/>
              <a:ea typeface="Georgia"/>
              <a:cs typeface="Georgia"/>
              <a:sym typeface="Georgia"/>
            </a:endParaRPr>
          </a:p>
          <a:p>
            <a:pPr marL="914400" lvl="1" indent="-326707" algn="l" rtl="0">
              <a:lnSpc>
                <a:spcPct val="100000"/>
              </a:lnSpc>
              <a:spcBef>
                <a:spcPts val="0"/>
              </a:spcBef>
              <a:spcAft>
                <a:spcPts val="0"/>
              </a:spcAft>
              <a:buSzPts val="1545"/>
              <a:buFont typeface="Georgia"/>
              <a:buAutoNum type="alphaLcPeriod"/>
            </a:pPr>
            <a:r>
              <a:rPr lang="en" sz="1545">
                <a:latin typeface="Georgia"/>
                <a:ea typeface="Georgia"/>
                <a:cs typeface="Georgia"/>
                <a:sym typeface="Georgia"/>
              </a:rPr>
              <a:t>Demographics </a:t>
            </a:r>
            <a:endParaRPr sz="1545">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On-screen Show (16:9)</PresentationFormat>
  <Paragraphs>112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Georgia</vt:lpstr>
      <vt:lpstr>Lato</vt:lpstr>
      <vt:lpstr>Old Standard TT</vt:lpstr>
      <vt:lpstr>Arial</vt:lpstr>
      <vt:lpstr>Paperback</vt:lpstr>
      <vt:lpstr>The Five Wishes of Mr. Murray Mcbride Chapter 3-5 Discussion</vt:lpstr>
      <vt:lpstr>Homework: Five things on your bucket list!</vt:lpstr>
      <vt:lpstr>Goal Reminders</vt:lpstr>
      <vt:lpstr>Chapter 3 Summary</vt:lpstr>
      <vt:lpstr>Chapter 4 summary</vt:lpstr>
      <vt:lpstr>Chapter 5 Summary</vt:lpstr>
      <vt:lpstr>Discussion Question #1</vt:lpstr>
      <vt:lpstr>Discussion Question #2</vt:lpstr>
      <vt:lpstr>Discussion Question #3</vt:lpstr>
      <vt:lpstr>Discussion Question #4</vt:lpstr>
      <vt:lpstr>Would you rather</vt:lpstr>
      <vt:lpstr>Would you rather</vt:lpstr>
      <vt:lpstr>1 down</vt:lpstr>
      <vt:lpstr>2 across</vt:lpstr>
      <vt:lpstr>3 down</vt:lpstr>
      <vt:lpstr>4 down</vt:lpstr>
      <vt:lpstr>5 across</vt:lpstr>
      <vt:lpstr>6 across</vt:lpstr>
      <vt:lpstr>7 down</vt:lpstr>
      <vt:lpstr>8 across</vt:lpstr>
      <vt:lpstr>9 across</vt:lpstr>
      <vt:lpstr>10 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Wishes of Mr. Murray Mcbride Chapter 3-5 Discussion</dc:title>
  <dc:creator>Kayla Stalph</dc:creator>
  <cp:lastModifiedBy>Kayla Stalph</cp:lastModifiedBy>
  <cp:revision>1</cp:revision>
  <dcterms:modified xsi:type="dcterms:W3CDTF">2022-02-18T02:18:27Z</dcterms:modified>
</cp:coreProperties>
</file>