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76fe72c26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76fe72c2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76fe72c26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76fe72c2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76fe72c26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76fe72c2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772fd4aa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772fd4a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772fd4aa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772fd4a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772fd4aa5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772fd4aa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772fd4aa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772fd4a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772fd4aa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772fd4aa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772fd4aa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772fd4aa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772fd4aa5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772fd4aa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76fe72c26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76fe72c2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772fd4aa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772fd4aa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772fd4aa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772fd4aa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c772fd4aa5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c772fd4aa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772fd4aa5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772fd4aa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772fd4aa5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772fd4aa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772fd4aa5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772fd4aa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772fd4aa5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c772fd4aa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772fd4aa5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c772fd4aa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772fd4aa5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772fd4aa5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772fd4aa5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772fd4aa5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772fd4aa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772fd4aa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772fd4aa5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772fd4aa5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c772fd4aa5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c772fd4aa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76fe72c26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76fe72c2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76fe72c2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76fe72c2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76fe72c2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76fe72c2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76fe72c26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76fe72c2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76fe72c26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76fe72c2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76fe72c26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76fe72c2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6FA8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t>The Five Wishes of Mr. Murray McBride</a:t>
            </a:r>
            <a:endParaRPr sz="3600"/>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Chapters 26-29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4</a:t>
            </a:r>
            <a:endParaRPr/>
          </a:p>
        </p:txBody>
      </p:sp>
      <p:sp>
        <p:nvSpPr>
          <p:cNvPr id="138" name="Google Shape;138;p22"/>
          <p:cNvSpPr txBox="1">
            <a:spLocks noGrp="1"/>
          </p:cNvSpPr>
          <p:nvPr>
            <p:ph type="body" idx="1"/>
          </p:nvPr>
        </p:nvSpPr>
        <p:spPr>
          <a:xfrm>
            <a:off x="471900" y="1919075"/>
            <a:ext cx="6013500" cy="3126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000000"/>
                </a:solidFill>
                <a:latin typeface="Arial"/>
                <a:ea typeface="Arial"/>
                <a:cs typeface="Arial"/>
                <a:sym typeface="Arial"/>
              </a:rPr>
              <a:t>During their excursion in Chicago, Jason, Tiegan, and Murray find a Mexican restaurant to eat at for dinner. Who do they see on the news, and why?</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Celia Cruz and Patti Labelle are in town</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Amber alert for random boy and girl</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Jason and Tiegan are reported as Missing</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Benedict Cashman is offering a cash reward for Jason</a:t>
            </a:r>
            <a:endParaRPr sz="2000"/>
          </a:p>
        </p:txBody>
      </p:sp>
      <p:pic>
        <p:nvPicPr>
          <p:cNvPr id="139" name="Google Shape;139;p22" descr="Breaking News | The Official NFR Experience"/>
          <p:cNvPicPr preferRelativeResize="0"/>
          <p:nvPr/>
        </p:nvPicPr>
        <p:blipFill>
          <a:blip r:embed="rId3">
            <a:alphaModFix/>
          </a:blip>
          <a:stretch>
            <a:fillRect/>
          </a:stretch>
        </p:blipFill>
        <p:spPr>
          <a:xfrm>
            <a:off x="6485400" y="2445975"/>
            <a:ext cx="222885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4</a:t>
            </a:r>
            <a:endParaRPr/>
          </a:p>
        </p:txBody>
      </p:sp>
      <p:sp>
        <p:nvSpPr>
          <p:cNvPr id="145" name="Google Shape;145;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solidFill>
                  <a:srgbClr val="000000"/>
                </a:solidFill>
                <a:latin typeface="Arial"/>
                <a:ea typeface="Arial"/>
                <a:cs typeface="Arial"/>
                <a:sym typeface="Arial"/>
              </a:rPr>
              <a:t>Do you think Murray’s response to what they saw on TV was appropriate? </a:t>
            </a:r>
            <a:endParaRPr sz="1900">
              <a:solidFill>
                <a:srgbClr val="000000"/>
              </a:solidFill>
              <a:latin typeface="Arial"/>
              <a:ea typeface="Arial"/>
              <a:cs typeface="Arial"/>
              <a:sym typeface="Arial"/>
            </a:endParaRPr>
          </a:p>
          <a:p>
            <a:pPr marL="0" lvl="0" indent="0" algn="l" rtl="0">
              <a:spcBef>
                <a:spcPts val="0"/>
              </a:spcBef>
              <a:spcAft>
                <a:spcPts val="0"/>
              </a:spcAft>
              <a:buNone/>
            </a:pPr>
            <a:endParaRPr sz="1900">
              <a:solidFill>
                <a:srgbClr val="000000"/>
              </a:solidFill>
              <a:latin typeface="Arial"/>
              <a:ea typeface="Arial"/>
              <a:cs typeface="Arial"/>
              <a:sym typeface="Arial"/>
            </a:endParaRPr>
          </a:p>
          <a:p>
            <a:pPr marL="0" lvl="0" indent="0" algn="l" rtl="0">
              <a:spcBef>
                <a:spcPts val="0"/>
              </a:spcBef>
              <a:spcAft>
                <a:spcPts val="0"/>
              </a:spcAft>
              <a:buNone/>
            </a:pPr>
            <a:r>
              <a:rPr lang="en" sz="1900">
                <a:solidFill>
                  <a:srgbClr val="000000"/>
                </a:solidFill>
                <a:latin typeface="Arial"/>
                <a:ea typeface="Arial"/>
                <a:cs typeface="Arial"/>
                <a:sym typeface="Arial"/>
              </a:rPr>
              <a:t>What could Murray have done to prevent this from occurring?</a:t>
            </a:r>
            <a:endParaRPr sz="2300"/>
          </a:p>
        </p:txBody>
      </p:sp>
      <p:pic>
        <p:nvPicPr>
          <p:cNvPr id="146" name="Google Shape;146;p23" descr="Breaking News | The Official NFR Experience"/>
          <p:cNvPicPr preferRelativeResize="0"/>
          <p:nvPr/>
        </p:nvPicPr>
        <p:blipFill>
          <a:blip r:embed="rId3">
            <a:alphaModFix/>
          </a:blip>
          <a:stretch>
            <a:fillRect/>
          </a:stretch>
        </p:blipFill>
        <p:spPr>
          <a:xfrm>
            <a:off x="3457575" y="3256625"/>
            <a:ext cx="2228850" cy="17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5</a:t>
            </a:r>
            <a:endParaRPr/>
          </a:p>
        </p:txBody>
      </p:sp>
      <p:sp>
        <p:nvSpPr>
          <p:cNvPr id="152" name="Google Shape;152;p24"/>
          <p:cNvSpPr txBox="1">
            <a:spLocks noGrp="1"/>
          </p:cNvSpPr>
          <p:nvPr>
            <p:ph type="body" idx="1"/>
          </p:nvPr>
        </p:nvSpPr>
        <p:spPr>
          <a:xfrm>
            <a:off x="471900" y="1919075"/>
            <a:ext cx="6321000" cy="322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latin typeface="Arial"/>
                <a:ea typeface="Arial"/>
                <a:cs typeface="Arial"/>
                <a:sym typeface="Arial"/>
              </a:rPr>
              <a:t>In Chapter 29, a group of 4 boys tease Tiegan, stating that she can not play baseball and that she can only play with a larger softball. In response Jason walks up to one of the boys and does this:</a:t>
            </a:r>
            <a:endParaRPr>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AutoNum type="alphaLcPeriod"/>
            </a:pPr>
            <a:r>
              <a:rPr lang="en" sz="1800">
                <a:solidFill>
                  <a:srgbClr val="000000"/>
                </a:solidFill>
                <a:latin typeface="Arial"/>
                <a:ea typeface="Arial"/>
                <a:cs typeface="Arial"/>
                <a:sym typeface="Arial"/>
              </a:rPr>
              <a:t>Punches the boy right in the crotch</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AutoNum type="alphaLcPeriod"/>
            </a:pPr>
            <a:r>
              <a:rPr lang="en" sz="1800">
                <a:solidFill>
                  <a:srgbClr val="000000"/>
                </a:solidFill>
                <a:latin typeface="Arial"/>
                <a:ea typeface="Arial"/>
                <a:cs typeface="Arial"/>
                <a:sym typeface="Arial"/>
              </a:rPr>
              <a:t>Punches the boy in the face</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AutoNum type="alphaLcPeriod"/>
            </a:pPr>
            <a:r>
              <a:rPr lang="en" sz="1800">
                <a:solidFill>
                  <a:srgbClr val="000000"/>
                </a:solidFill>
                <a:latin typeface="Arial"/>
                <a:ea typeface="Arial"/>
                <a:cs typeface="Arial"/>
                <a:sym typeface="Arial"/>
              </a:rPr>
              <a:t>Grabs Tiegan’s hand and runs away</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AutoNum type="alphaLcPeriod"/>
            </a:pPr>
            <a:r>
              <a:rPr lang="en" sz="1800">
                <a:solidFill>
                  <a:srgbClr val="000000"/>
                </a:solidFill>
                <a:latin typeface="Arial"/>
                <a:ea typeface="Arial"/>
                <a:cs typeface="Arial"/>
                <a:sym typeface="Arial"/>
              </a:rPr>
              <a:t>Asks Murray to say something to them </a:t>
            </a:r>
            <a:endParaRPr sz="1800"/>
          </a:p>
        </p:txBody>
      </p:sp>
      <p:pic>
        <p:nvPicPr>
          <p:cNvPr id="153" name="Google Shape;153;p24" descr="Should Kids Fight Back Against Bullies? | by David Cutler | Medium"/>
          <p:cNvPicPr preferRelativeResize="0"/>
          <p:nvPr/>
        </p:nvPicPr>
        <p:blipFill>
          <a:blip r:embed="rId3">
            <a:alphaModFix/>
          </a:blip>
          <a:stretch>
            <a:fillRect/>
          </a:stretch>
        </p:blipFill>
        <p:spPr>
          <a:xfrm>
            <a:off x="6121875" y="3077950"/>
            <a:ext cx="2804799" cy="1869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 Down</a:t>
            </a:r>
            <a:endParaRPr/>
          </a:p>
        </p:txBody>
      </p:sp>
      <p:sp>
        <p:nvSpPr>
          <p:cNvPr id="159" name="Google Shape;159;p25"/>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After Jason defends Tiegan, he grins in the same way that he smiled after he kissed Mindy _________.</a:t>
            </a:r>
            <a:endParaRPr/>
          </a:p>
          <a:p>
            <a:pPr marL="0" lvl="0" indent="0" algn="ctr" rtl="0">
              <a:spcBef>
                <a:spcPts val="0"/>
              </a:spcBef>
              <a:spcAft>
                <a:spcPts val="0"/>
              </a:spcAft>
              <a:buNone/>
            </a:pPr>
            <a:endParaRPr/>
          </a:p>
        </p:txBody>
      </p:sp>
      <p:pic>
        <p:nvPicPr>
          <p:cNvPr id="160" name="Google Shape;160;p25"/>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161" name="Google Shape;161;p25"/>
          <p:cNvSpPr txBox="1"/>
          <p:nvPr/>
        </p:nvSpPr>
        <p:spPr>
          <a:xfrm>
            <a:off x="6499250" y="573050"/>
            <a:ext cx="377400" cy="2306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 Down</a:t>
            </a:r>
            <a:endParaRPr/>
          </a:p>
        </p:txBody>
      </p:sp>
      <p:sp>
        <p:nvSpPr>
          <p:cNvPr id="167" name="Google Shape;167;p26"/>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After Jason defends Tiegan, he grins in the same way that he smiled after he kissed Mindy </a:t>
            </a:r>
            <a:r>
              <a:rPr lang="en" b="1"/>
              <a:t>Applegate</a:t>
            </a:r>
            <a:r>
              <a:rPr lang="en"/>
              <a:t>.</a:t>
            </a:r>
            <a:endParaRPr/>
          </a:p>
          <a:p>
            <a:pPr marL="0" lvl="0" indent="0" algn="ctr" rtl="0">
              <a:spcBef>
                <a:spcPts val="0"/>
              </a:spcBef>
              <a:spcAft>
                <a:spcPts val="0"/>
              </a:spcAft>
              <a:buNone/>
            </a:pPr>
            <a:endParaRPr/>
          </a:p>
        </p:txBody>
      </p:sp>
      <p:pic>
        <p:nvPicPr>
          <p:cNvPr id="168" name="Google Shape;168;p26"/>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169" name="Google Shape;169;p26"/>
          <p:cNvSpPr txBox="1"/>
          <p:nvPr/>
        </p:nvSpPr>
        <p:spPr>
          <a:xfrm>
            <a:off x="6499250" y="573050"/>
            <a:ext cx="377400" cy="2318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2 Down</a:t>
            </a:r>
            <a:endParaRPr/>
          </a:p>
        </p:txBody>
      </p:sp>
      <p:sp>
        <p:nvSpPr>
          <p:cNvPr id="175" name="Google Shape;175;p27"/>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After Jason destroys Murray in video games, Murray tells Jason he needs to be more of a ________ winner.</a:t>
            </a:r>
            <a:endParaRPr/>
          </a:p>
          <a:p>
            <a:pPr marL="0" lvl="0" indent="0" algn="ctr" rtl="0">
              <a:spcBef>
                <a:spcPts val="0"/>
              </a:spcBef>
              <a:spcAft>
                <a:spcPts val="0"/>
              </a:spcAft>
              <a:buNone/>
            </a:pPr>
            <a:endParaRPr/>
          </a:p>
        </p:txBody>
      </p:sp>
      <p:pic>
        <p:nvPicPr>
          <p:cNvPr id="176" name="Google Shape;176;p27"/>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177" name="Google Shape;177;p27"/>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178" name="Google Shape;178;p27"/>
          <p:cNvSpPr txBox="1"/>
          <p:nvPr/>
        </p:nvSpPr>
        <p:spPr>
          <a:xfrm>
            <a:off x="7699925" y="823275"/>
            <a:ext cx="377400" cy="2124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2 Down</a:t>
            </a:r>
            <a:endParaRPr/>
          </a:p>
        </p:txBody>
      </p:sp>
      <p:sp>
        <p:nvSpPr>
          <p:cNvPr id="184" name="Google Shape;184;p28"/>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After Jason destroys Murray in video games, Murray tells Jason he needs to be more of a </a:t>
            </a:r>
            <a:r>
              <a:rPr lang="en" b="1"/>
              <a:t>gracious</a:t>
            </a:r>
            <a:r>
              <a:rPr lang="en"/>
              <a:t> winner.</a:t>
            </a:r>
            <a:endParaRPr/>
          </a:p>
          <a:p>
            <a:pPr marL="0" lvl="0" indent="0" algn="ctr" rtl="0">
              <a:spcBef>
                <a:spcPts val="0"/>
              </a:spcBef>
              <a:spcAft>
                <a:spcPts val="0"/>
              </a:spcAft>
              <a:buNone/>
            </a:pPr>
            <a:endParaRPr/>
          </a:p>
        </p:txBody>
      </p:sp>
      <p:pic>
        <p:nvPicPr>
          <p:cNvPr id="185" name="Google Shape;185;p28"/>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186" name="Google Shape;186;p28"/>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187" name="Google Shape;187;p28"/>
          <p:cNvSpPr txBox="1"/>
          <p:nvPr/>
        </p:nvSpPr>
        <p:spPr>
          <a:xfrm>
            <a:off x="7699925" y="823275"/>
            <a:ext cx="377400" cy="2070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3 Down</a:t>
            </a:r>
            <a:endParaRPr/>
          </a:p>
        </p:txBody>
      </p:sp>
      <p:sp>
        <p:nvSpPr>
          <p:cNvPr id="193" name="Google Shape;193;p29"/>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In Anna’s absence, Murray feels he should try to be as ________ as possible.</a:t>
            </a:r>
            <a:endParaRPr/>
          </a:p>
          <a:p>
            <a:pPr marL="0" lvl="0" indent="0" algn="ctr" rtl="0">
              <a:spcBef>
                <a:spcPts val="0"/>
              </a:spcBef>
              <a:spcAft>
                <a:spcPts val="0"/>
              </a:spcAft>
              <a:buNone/>
            </a:pPr>
            <a:endParaRPr/>
          </a:p>
        </p:txBody>
      </p:sp>
      <p:pic>
        <p:nvPicPr>
          <p:cNvPr id="194" name="Google Shape;194;p29"/>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195" name="Google Shape;195;p29"/>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196" name="Google Shape;196;p29"/>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197" name="Google Shape;197;p29"/>
          <p:cNvSpPr txBox="1"/>
          <p:nvPr/>
        </p:nvSpPr>
        <p:spPr>
          <a:xfrm>
            <a:off x="5532150" y="1325100"/>
            <a:ext cx="377400" cy="2134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3 Down</a:t>
            </a:r>
            <a:endParaRPr/>
          </a:p>
        </p:txBody>
      </p:sp>
      <p:sp>
        <p:nvSpPr>
          <p:cNvPr id="203" name="Google Shape;203;p30"/>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In Anna’s absence, Murray feels he should try to be as </a:t>
            </a:r>
            <a:r>
              <a:rPr lang="en" b="1"/>
              <a:t>fatherly </a:t>
            </a:r>
            <a:r>
              <a:rPr lang="en"/>
              <a:t>as possible.</a:t>
            </a:r>
            <a:endParaRPr/>
          </a:p>
          <a:p>
            <a:pPr marL="0" lvl="0" indent="0" algn="ctr" rtl="0">
              <a:spcBef>
                <a:spcPts val="0"/>
              </a:spcBef>
              <a:spcAft>
                <a:spcPts val="0"/>
              </a:spcAft>
              <a:buNone/>
            </a:pPr>
            <a:endParaRPr/>
          </a:p>
        </p:txBody>
      </p:sp>
      <p:pic>
        <p:nvPicPr>
          <p:cNvPr id="204" name="Google Shape;204;p30"/>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05" name="Google Shape;205;p30"/>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06" name="Google Shape;206;p30"/>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07" name="Google Shape;207;p30"/>
          <p:cNvSpPr txBox="1"/>
          <p:nvPr/>
        </p:nvSpPr>
        <p:spPr>
          <a:xfrm>
            <a:off x="5546125" y="1283150"/>
            <a:ext cx="377400" cy="2134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6 Down</a:t>
            </a:r>
            <a:endParaRPr/>
          </a:p>
        </p:txBody>
      </p:sp>
      <p:sp>
        <p:nvSpPr>
          <p:cNvPr id="213" name="Google Shape;213;p31"/>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 mean group of boys tell Tiegan that girls can only play ________.</a:t>
            </a:r>
            <a:endParaRPr/>
          </a:p>
          <a:p>
            <a:pPr marL="0" lvl="0" indent="0" algn="ctr" rtl="0">
              <a:spcBef>
                <a:spcPts val="0"/>
              </a:spcBef>
              <a:spcAft>
                <a:spcPts val="0"/>
              </a:spcAft>
              <a:buNone/>
            </a:pPr>
            <a:endParaRPr/>
          </a:p>
        </p:txBody>
      </p:sp>
      <p:pic>
        <p:nvPicPr>
          <p:cNvPr id="214" name="Google Shape;214;p31"/>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15" name="Google Shape;215;p31"/>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16" name="Google Shape;216;p31"/>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17" name="Google Shape;217;p31"/>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18" name="Google Shape;218;p31"/>
          <p:cNvSpPr txBox="1"/>
          <p:nvPr/>
        </p:nvSpPr>
        <p:spPr>
          <a:xfrm>
            <a:off x="5044313" y="2497800"/>
            <a:ext cx="377400" cy="2134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151700"/>
            <a:ext cx="39999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Chapter 26</a:t>
            </a:r>
            <a:endParaRPr/>
          </a:p>
        </p:txBody>
      </p:sp>
      <p:sp>
        <p:nvSpPr>
          <p:cNvPr id="74" name="Google Shape;74;p14"/>
          <p:cNvSpPr txBox="1">
            <a:spLocks noGrp="1"/>
          </p:cNvSpPr>
          <p:nvPr>
            <p:ph type="body" idx="1"/>
          </p:nvPr>
        </p:nvSpPr>
        <p:spPr>
          <a:xfrm>
            <a:off x="355175" y="919400"/>
            <a:ext cx="3999900" cy="767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FFFFFF"/>
                </a:solidFill>
              </a:rPr>
              <a:t>The group drives to Chicago at night,</a:t>
            </a:r>
            <a:endParaRPr>
              <a:solidFill>
                <a:srgbClr val="FFFFFF"/>
              </a:solidFill>
            </a:endParaRPr>
          </a:p>
          <a:p>
            <a:pPr marL="0" lvl="0" indent="0" algn="l" rtl="0">
              <a:spcBef>
                <a:spcPts val="1200"/>
              </a:spcBef>
              <a:spcAft>
                <a:spcPts val="1200"/>
              </a:spcAft>
              <a:buNone/>
            </a:pPr>
            <a:r>
              <a:rPr lang="en">
                <a:solidFill>
                  <a:srgbClr val="FFFFFF"/>
                </a:solidFill>
              </a:rPr>
              <a:t>Tiegan and Murray talk on the road</a:t>
            </a:r>
            <a:endParaRPr>
              <a:solidFill>
                <a:srgbClr val="FFFFFF"/>
              </a:solidFill>
            </a:endParaRPr>
          </a:p>
        </p:txBody>
      </p:sp>
      <p:sp>
        <p:nvSpPr>
          <p:cNvPr id="75" name="Google Shape;75;p14"/>
          <p:cNvSpPr txBox="1">
            <a:spLocks noGrp="1"/>
          </p:cNvSpPr>
          <p:nvPr>
            <p:ph type="title"/>
          </p:nvPr>
        </p:nvSpPr>
        <p:spPr>
          <a:xfrm>
            <a:off x="4694250" y="151700"/>
            <a:ext cx="39999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Chapter 27</a:t>
            </a:r>
            <a:endParaRPr/>
          </a:p>
        </p:txBody>
      </p:sp>
      <p:pic>
        <p:nvPicPr>
          <p:cNvPr id="76" name="Google Shape;76;p14" descr="Behind the Scenes of our 901-mile, 1-day Frugal Road Trip - Frugalwoods"/>
          <p:cNvPicPr preferRelativeResize="0"/>
          <p:nvPr/>
        </p:nvPicPr>
        <p:blipFill>
          <a:blip r:embed="rId3">
            <a:alphaModFix/>
          </a:blip>
          <a:stretch>
            <a:fillRect/>
          </a:stretch>
        </p:blipFill>
        <p:spPr>
          <a:xfrm>
            <a:off x="999363" y="1823137"/>
            <a:ext cx="2254150" cy="1497216"/>
          </a:xfrm>
          <a:prstGeom prst="rect">
            <a:avLst/>
          </a:prstGeom>
          <a:noFill/>
          <a:ln>
            <a:noFill/>
          </a:ln>
        </p:spPr>
      </p:pic>
      <p:pic>
        <p:nvPicPr>
          <p:cNvPr id="77" name="Google Shape;77;p14" descr="Caucasian grandfather and granddaughter talking in garden - Stock Photo -  Dissolve"/>
          <p:cNvPicPr preferRelativeResize="0"/>
          <p:nvPr/>
        </p:nvPicPr>
        <p:blipFill>
          <a:blip r:embed="rId4">
            <a:alphaModFix/>
          </a:blip>
          <a:stretch>
            <a:fillRect/>
          </a:stretch>
        </p:blipFill>
        <p:spPr>
          <a:xfrm>
            <a:off x="1062260" y="3612750"/>
            <a:ext cx="2128375" cy="1418925"/>
          </a:xfrm>
          <a:prstGeom prst="rect">
            <a:avLst/>
          </a:prstGeom>
          <a:noFill/>
          <a:ln>
            <a:noFill/>
          </a:ln>
        </p:spPr>
      </p:pic>
      <p:sp>
        <p:nvSpPr>
          <p:cNvPr id="78" name="Google Shape;78;p14"/>
          <p:cNvSpPr txBox="1">
            <a:spLocks noGrp="1"/>
          </p:cNvSpPr>
          <p:nvPr>
            <p:ph type="body" idx="1"/>
          </p:nvPr>
        </p:nvSpPr>
        <p:spPr>
          <a:xfrm>
            <a:off x="4794075" y="919400"/>
            <a:ext cx="3999900" cy="767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FFFFFF"/>
                </a:solidFill>
              </a:rPr>
              <a:t>The group has breakfast at the apartment.</a:t>
            </a:r>
            <a:endParaRPr>
              <a:solidFill>
                <a:srgbClr val="FFFFFF"/>
              </a:solidFill>
            </a:endParaRPr>
          </a:p>
          <a:p>
            <a:pPr marL="0" lvl="0" indent="0" algn="l" rtl="0">
              <a:spcBef>
                <a:spcPts val="1200"/>
              </a:spcBef>
              <a:spcAft>
                <a:spcPts val="1200"/>
              </a:spcAft>
              <a:buNone/>
            </a:pPr>
            <a:r>
              <a:rPr lang="en">
                <a:solidFill>
                  <a:srgbClr val="FFFFFF"/>
                </a:solidFill>
              </a:rPr>
              <a:t>Jason wants to talk to Murray alone</a:t>
            </a:r>
            <a:endParaRPr>
              <a:solidFill>
                <a:srgbClr val="FFFFFF"/>
              </a:solidFill>
            </a:endParaRPr>
          </a:p>
        </p:txBody>
      </p:sp>
      <p:pic>
        <p:nvPicPr>
          <p:cNvPr id="79" name="Google Shape;79;p14" descr="Our 50 Best Brunch Recipes"/>
          <p:cNvPicPr preferRelativeResize="0"/>
          <p:nvPr/>
        </p:nvPicPr>
        <p:blipFill>
          <a:blip r:embed="rId5">
            <a:alphaModFix/>
          </a:blip>
          <a:stretch>
            <a:fillRect/>
          </a:stretch>
        </p:blipFill>
        <p:spPr>
          <a:xfrm>
            <a:off x="5408325" y="1862275"/>
            <a:ext cx="2128375" cy="1418917"/>
          </a:xfrm>
          <a:prstGeom prst="rect">
            <a:avLst/>
          </a:prstGeom>
          <a:noFill/>
          <a:ln>
            <a:noFill/>
          </a:ln>
        </p:spPr>
      </p:pic>
      <p:pic>
        <p:nvPicPr>
          <p:cNvPr id="80" name="Google Shape;80;p14" descr="Whispering Illustrations and Clipart. 3,086 Whispering royalty free  illustrations, and drawings available to search from thousands of stock  vector EPS clip art graphic designers."/>
          <p:cNvPicPr preferRelativeResize="0"/>
          <p:nvPr/>
        </p:nvPicPr>
        <p:blipFill rotWithShape="1">
          <a:blip r:embed="rId6">
            <a:alphaModFix/>
          </a:blip>
          <a:srcRect b="10674"/>
          <a:stretch/>
        </p:blipFill>
        <p:spPr>
          <a:xfrm>
            <a:off x="5362850" y="3522450"/>
            <a:ext cx="2219325" cy="1599525"/>
          </a:xfrm>
          <a:prstGeom prst="rect">
            <a:avLst/>
          </a:prstGeom>
          <a:noFill/>
          <a:ln>
            <a:noFill/>
          </a:ln>
        </p:spPr>
      </p:pic>
      <p:sp>
        <p:nvSpPr>
          <p:cNvPr id="81" name="Google Shape;81;p14"/>
          <p:cNvSpPr txBox="1"/>
          <p:nvPr/>
        </p:nvSpPr>
        <p:spPr>
          <a:xfrm>
            <a:off x="4472600" y="223625"/>
            <a:ext cx="4388700" cy="49254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81"/>
                                        </p:tgtEl>
                                        <p:attrNameLst>
                                          <p:attrName>ppt_x</p:attrName>
                                        </p:attrNameLst>
                                      </p:cBhvr>
                                      <p:tavLst>
                                        <p:tav tm="0">
                                          <p:val>
                                            <p:strVal val="#ppt_x"/>
                                          </p:val>
                                        </p:tav>
                                        <p:tav tm="100000">
                                          <p:val>
                                            <p:strVal val="#ppt_x+1"/>
                                          </p:val>
                                        </p:tav>
                                      </p:tavLst>
                                    </p:anim>
                                    <p:set>
                                      <p:cBhvr>
                                        <p:cTn id="7" dur="1" fill="hold">
                                          <p:stCondLst>
                                            <p:cond delay="100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6 Down</a:t>
            </a:r>
            <a:endParaRPr/>
          </a:p>
        </p:txBody>
      </p:sp>
      <p:sp>
        <p:nvSpPr>
          <p:cNvPr id="224" name="Google Shape;224;p32"/>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 mean group of boys tell Tiegan that girls can only play </a:t>
            </a:r>
            <a:r>
              <a:rPr lang="en" b="1"/>
              <a:t>softball</a:t>
            </a:r>
            <a:r>
              <a:rPr lang="en"/>
              <a:t>.</a:t>
            </a:r>
            <a:endParaRPr/>
          </a:p>
          <a:p>
            <a:pPr marL="0" lvl="0" indent="0" algn="ctr" rtl="0">
              <a:spcBef>
                <a:spcPts val="0"/>
              </a:spcBef>
              <a:spcAft>
                <a:spcPts val="0"/>
              </a:spcAft>
              <a:buNone/>
            </a:pPr>
            <a:endParaRPr/>
          </a:p>
        </p:txBody>
      </p:sp>
      <p:pic>
        <p:nvPicPr>
          <p:cNvPr id="225" name="Google Shape;225;p32"/>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26" name="Google Shape;226;p32"/>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27" name="Google Shape;227;p32"/>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28" name="Google Shape;228;p32"/>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29" name="Google Shape;229;p32"/>
          <p:cNvSpPr txBox="1"/>
          <p:nvPr/>
        </p:nvSpPr>
        <p:spPr>
          <a:xfrm>
            <a:off x="5044313" y="2497800"/>
            <a:ext cx="377400" cy="2134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7 Down</a:t>
            </a:r>
            <a:endParaRPr/>
          </a:p>
        </p:txBody>
      </p:sp>
      <p:sp>
        <p:nvSpPr>
          <p:cNvPr id="235" name="Google Shape;235;p33"/>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Jason wants Murray to buy him a t-shirt that says kiss me I’m _____.</a:t>
            </a:r>
            <a:endParaRPr/>
          </a:p>
        </p:txBody>
      </p:sp>
      <p:pic>
        <p:nvPicPr>
          <p:cNvPr id="236" name="Google Shape;236;p33"/>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37" name="Google Shape;237;p33"/>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38" name="Google Shape;238;p33"/>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39" name="Google Shape;239;p33"/>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40" name="Google Shape;240;p33"/>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241" name="Google Shape;241;p33"/>
          <p:cNvSpPr txBox="1"/>
          <p:nvPr/>
        </p:nvSpPr>
        <p:spPr>
          <a:xfrm>
            <a:off x="7237363" y="2497800"/>
            <a:ext cx="377400" cy="1391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7 Down</a:t>
            </a:r>
            <a:endParaRPr/>
          </a:p>
        </p:txBody>
      </p:sp>
      <p:sp>
        <p:nvSpPr>
          <p:cNvPr id="247" name="Google Shape;247;p34"/>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Jason wants Murray to buy him a t-shirt that says kiss me I’m </a:t>
            </a:r>
            <a:r>
              <a:rPr lang="en" b="1"/>
              <a:t>Irish</a:t>
            </a:r>
            <a:r>
              <a:rPr lang="en"/>
              <a:t>.</a:t>
            </a:r>
            <a:endParaRPr/>
          </a:p>
        </p:txBody>
      </p:sp>
      <p:pic>
        <p:nvPicPr>
          <p:cNvPr id="248" name="Google Shape;248;p34"/>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49" name="Google Shape;249;p34"/>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50" name="Google Shape;250;p34"/>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51" name="Google Shape;251;p34"/>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52" name="Google Shape;252;p34"/>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253" name="Google Shape;253;p34"/>
          <p:cNvSpPr txBox="1"/>
          <p:nvPr/>
        </p:nvSpPr>
        <p:spPr>
          <a:xfrm>
            <a:off x="7237363" y="2497800"/>
            <a:ext cx="377400" cy="1391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4 Across</a:t>
            </a:r>
            <a:endParaRPr/>
          </a:p>
        </p:txBody>
      </p:sp>
      <p:sp>
        <p:nvSpPr>
          <p:cNvPr id="259" name="Google Shape;259;p35"/>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Jason, Tiegan, and Murray can see this field tower from their apartment balcony.</a:t>
            </a:r>
            <a:endParaRPr/>
          </a:p>
          <a:p>
            <a:pPr marL="0" lvl="0" indent="0" algn="ctr" rtl="0">
              <a:spcBef>
                <a:spcPts val="0"/>
              </a:spcBef>
              <a:spcAft>
                <a:spcPts val="0"/>
              </a:spcAft>
              <a:buNone/>
            </a:pPr>
            <a:r>
              <a:rPr lang="en"/>
              <a:t>_______</a:t>
            </a:r>
            <a:endParaRPr/>
          </a:p>
        </p:txBody>
      </p:sp>
      <p:pic>
        <p:nvPicPr>
          <p:cNvPr id="260" name="Google Shape;260;p35"/>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61" name="Google Shape;261;p35"/>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62" name="Google Shape;262;p35"/>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63" name="Google Shape;263;p35"/>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64" name="Google Shape;264;p35"/>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265" name="Google Shape;265;p35"/>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266" name="Google Shape;266;p35"/>
          <p:cNvSpPr txBox="1"/>
          <p:nvPr/>
        </p:nvSpPr>
        <p:spPr>
          <a:xfrm>
            <a:off x="7237421" y="1757025"/>
            <a:ext cx="17637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4 Across</a:t>
            </a:r>
            <a:endParaRPr/>
          </a:p>
        </p:txBody>
      </p:sp>
      <p:sp>
        <p:nvSpPr>
          <p:cNvPr id="272" name="Google Shape;272;p36"/>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Jason, Tiegan, and Murray can see this field tower from their apartment balcony.</a:t>
            </a:r>
            <a:endParaRPr/>
          </a:p>
          <a:p>
            <a:pPr marL="0" lvl="0" indent="0" algn="ctr" rtl="0">
              <a:spcBef>
                <a:spcPts val="0"/>
              </a:spcBef>
              <a:spcAft>
                <a:spcPts val="0"/>
              </a:spcAft>
              <a:buNone/>
            </a:pPr>
            <a:r>
              <a:rPr lang="en" b="1"/>
              <a:t>Wrigley</a:t>
            </a:r>
            <a:endParaRPr b="1"/>
          </a:p>
        </p:txBody>
      </p:sp>
      <p:pic>
        <p:nvPicPr>
          <p:cNvPr id="273" name="Google Shape;273;p36"/>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74" name="Google Shape;274;p36"/>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75" name="Google Shape;275;p36"/>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76" name="Google Shape;276;p36"/>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77" name="Google Shape;277;p36"/>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278" name="Google Shape;278;p36"/>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279" name="Google Shape;279;p36"/>
          <p:cNvSpPr txBox="1"/>
          <p:nvPr/>
        </p:nvSpPr>
        <p:spPr>
          <a:xfrm>
            <a:off x="7237421" y="1757025"/>
            <a:ext cx="17637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5 Across</a:t>
            </a:r>
            <a:endParaRPr/>
          </a:p>
        </p:txBody>
      </p:sp>
      <p:sp>
        <p:nvSpPr>
          <p:cNvPr id="285" name="Google Shape;285;p37"/>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Tiegan discovers that 1923 was Murray’s best baseball year by using this internet browser.</a:t>
            </a:r>
            <a:endParaRPr/>
          </a:p>
          <a:p>
            <a:pPr marL="0" lvl="0" indent="0" algn="ctr" rtl="0">
              <a:spcBef>
                <a:spcPts val="0"/>
              </a:spcBef>
              <a:spcAft>
                <a:spcPts val="0"/>
              </a:spcAft>
              <a:buNone/>
            </a:pPr>
            <a:r>
              <a:rPr lang="en"/>
              <a:t>_____</a:t>
            </a:r>
            <a:endParaRPr/>
          </a:p>
        </p:txBody>
      </p:sp>
      <p:pic>
        <p:nvPicPr>
          <p:cNvPr id="286" name="Google Shape;286;p37"/>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287" name="Google Shape;287;p37"/>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288" name="Google Shape;288;p37"/>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289" name="Google Shape;289;p37"/>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290" name="Google Shape;290;p37"/>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291" name="Google Shape;291;p37"/>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292" name="Google Shape;292;p37"/>
          <p:cNvSpPr txBox="1"/>
          <p:nvPr/>
        </p:nvSpPr>
        <p:spPr>
          <a:xfrm>
            <a:off x="7237421" y="1757025"/>
            <a:ext cx="1763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
        <p:nvSpPr>
          <p:cNvPr id="293" name="Google Shape;293;p37"/>
          <p:cNvSpPr txBox="1"/>
          <p:nvPr/>
        </p:nvSpPr>
        <p:spPr>
          <a:xfrm>
            <a:off x="5044324" y="2007250"/>
            <a:ext cx="13290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5 Across</a:t>
            </a:r>
            <a:endParaRPr/>
          </a:p>
        </p:txBody>
      </p:sp>
      <p:sp>
        <p:nvSpPr>
          <p:cNvPr id="299" name="Google Shape;299;p38"/>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Tiegan discovers that 1923 was Murray’s best baseball year by using this internet browser.</a:t>
            </a:r>
            <a:endParaRPr/>
          </a:p>
          <a:p>
            <a:pPr marL="0" lvl="0" indent="0" algn="ctr" rtl="0">
              <a:spcBef>
                <a:spcPts val="0"/>
              </a:spcBef>
              <a:spcAft>
                <a:spcPts val="0"/>
              </a:spcAft>
              <a:buNone/>
            </a:pPr>
            <a:r>
              <a:rPr lang="en" b="1"/>
              <a:t>Yahoo</a:t>
            </a:r>
            <a:endParaRPr b="1"/>
          </a:p>
        </p:txBody>
      </p:sp>
      <p:pic>
        <p:nvPicPr>
          <p:cNvPr id="300" name="Google Shape;300;p38"/>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301" name="Google Shape;301;p38"/>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302" name="Google Shape;302;p38"/>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303" name="Google Shape;303;p38"/>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304" name="Google Shape;304;p38"/>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305" name="Google Shape;305;p38"/>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306" name="Google Shape;306;p38"/>
          <p:cNvSpPr txBox="1"/>
          <p:nvPr/>
        </p:nvSpPr>
        <p:spPr>
          <a:xfrm>
            <a:off x="7237421" y="1757025"/>
            <a:ext cx="1763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
        <p:nvSpPr>
          <p:cNvPr id="307" name="Google Shape;307;p38"/>
          <p:cNvSpPr txBox="1"/>
          <p:nvPr/>
        </p:nvSpPr>
        <p:spPr>
          <a:xfrm>
            <a:off x="5044324" y="2007250"/>
            <a:ext cx="13290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Y   A         O  O</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6 Across</a:t>
            </a:r>
            <a:endParaRPr/>
          </a:p>
        </p:txBody>
      </p:sp>
      <p:sp>
        <p:nvSpPr>
          <p:cNvPr id="313" name="Google Shape;313;p39"/>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When Tiegan steps out of the bathroom, the room smells like ____________.</a:t>
            </a:r>
            <a:endParaRPr/>
          </a:p>
        </p:txBody>
      </p:sp>
      <p:pic>
        <p:nvPicPr>
          <p:cNvPr id="314" name="Google Shape;314;p39"/>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315" name="Google Shape;315;p39"/>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316" name="Google Shape;316;p39"/>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317" name="Google Shape;317;p39"/>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318" name="Google Shape;318;p39"/>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319" name="Google Shape;319;p39"/>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320" name="Google Shape;320;p39"/>
          <p:cNvSpPr txBox="1"/>
          <p:nvPr/>
        </p:nvSpPr>
        <p:spPr>
          <a:xfrm>
            <a:off x="7237421" y="1757025"/>
            <a:ext cx="1763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
        <p:nvSpPr>
          <p:cNvPr id="321" name="Google Shape;321;p39"/>
          <p:cNvSpPr txBox="1"/>
          <p:nvPr/>
        </p:nvSpPr>
        <p:spPr>
          <a:xfrm>
            <a:off x="5044324" y="2007250"/>
            <a:ext cx="1329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Y   A         O  O</a:t>
            </a:r>
            <a:endParaRPr>
              <a:latin typeface="Roboto"/>
              <a:ea typeface="Roboto"/>
              <a:cs typeface="Roboto"/>
              <a:sym typeface="Roboto"/>
            </a:endParaRPr>
          </a:p>
        </p:txBody>
      </p:sp>
      <p:sp>
        <p:nvSpPr>
          <p:cNvPr id="322" name="Google Shape;322;p39"/>
          <p:cNvSpPr txBox="1"/>
          <p:nvPr/>
        </p:nvSpPr>
        <p:spPr>
          <a:xfrm>
            <a:off x="5044326" y="2497800"/>
            <a:ext cx="30330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6 Across</a:t>
            </a:r>
            <a:endParaRPr/>
          </a:p>
        </p:txBody>
      </p:sp>
      <p:sp>
        <p:nvSpPr>
          <p:cNvPr id="328" name="Google Shape;328;p40"/>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When Tiegan steps out of the bathroom, the room smells like </a:t>
            </a:r>
            <a:r>
              <a:rPr lang="en" b="1"/>
              <a:t>strawberries</a:t>
            </a:r>
            <a:r>
              <a:rPr lang="en"/>
              <a:t>.</a:t>
            </a:r>
            <a:endParaRPr/>
          </a:p>
        </p:txBody>
      </p:sp>
      <p:pic>
        <p:nvPicPr>
          <p:cNvPr id="329" name="Google Shape;329;p40"/>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330" name="Google Shape;330;p40"/>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331" name="Google Shape;331;p40"/>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332" name="Google Shape;332;p40"/>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333" name="Google Shape;333;p40"/>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334" name="Google Shape;334;p40"/>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335" name="Google Shape;335;p40"/>
          <p:cNvSpPr txBox="1"/>
          <p:nvPr/>
        </p:nvSpPr>
        <p:spPr>
          <a:xfrm>
            <a:off x="7237421" y="1757025"/>
            <a:ext cx="1763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
        <p:nvSpPr>
          <p:cNvPr id="336" name="Google Shape;336;p40"/>
          <p:cNvSpPr txBox="1"/>
          <p:nvPr/>
        </p:nvSpPr>
        <p:spPr>
          <a:xfrm>
            <a:off x="5044324" y="2007250"/>
            <a:ext cx="1329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Y   A         O  O</a:t>
            </a:r>
            <a:endParaRPr>
              <a:latin typeface="Roboto"/>
              <a:ea typeface="Roboto"/>
              <a:cs typeface="Roboto"/>
              <a:sym typeface="Roboto"/>
            </a:endParaRPr>
          </a:p>
        </p:txBody>
      </p:sp>
      <p:sp>
        <p:nvSpPr>
          <p:cNvPr id="337" name="Google Shape;337;p40"/>
          <p:cNvSpPr txBox="1"/>
          <p:nvPr/>
        </p:nvSpPr>
        <p:spPr>
          <a:xfrm>
            <a:off x="5044326" y="2497800"/>
            <a:ext cx="30330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      T        A   W   B       R    R         E</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1"/>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8 Across</a:t>
            </a:r>
            <a:endParaRPr/>
          </a:p>
        </p:txBody>
      </p:sp>
      <p:sp>
        <p:nvSpPr>
          <p:cNvPr id="343" name="Google Shape;343;p41"/>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Who gave Jason the impression that he is supposed to die soon?</a:t>
            </a:r>
            <a:endParaRPr/>
          </a:p>
          <a:p>
            <a:pPr marL="0" lvl="0" indent="0" algn="ctr" rtl="0">
              <a:spcBef>
                <a:spcPts val="0"/>
              </a:spcBef>
              <a:spcAft>
                <a:spcPts val="0"/>
              </a:spcAft>
              <a:buNone/>
            </a:pPr>
            <a:r>
              <a:rPr lang="en"/>
              <a:t>_______</a:t>
            </a:r>
            <a:endParaRPr/>
          </a:p>
        </p:txBody>
      </p:sp>
      <p:pic>
        <p:nvPicPr>
          <p:cNvPr id="344" name="Google Shape;344;p41"/>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345" name="Google Shape;345;p41"/>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346" name="Google Shape;346;p41"/>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347" name="Google Shape;347;p41"/>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348" name="Google Shape;348;p41"/>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349" name="Google Shape;349;p41"/>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350" name="Google Shape;350;p41"/>
          <p:cNvSpPr txBox="1"/>
          <p:nvPr/>
        </p:nvSpPr>
        <p:spPr>
          <a:xfrm>
            <a:off x="7237421" y="1757025"/>
            <a:ext cx="1763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
        <p:nvSpPr>
          <p:cNvPr id="351" name="Google Shape;351;p41"/>
          <p:cNvSpPr txBox="1"/>
          <p:nvPr/>
        </p:nvSpPr>
        <p:spPr>
          <a:xfrm>
            <a:off x="5044324" y="2007250"/>
            <a:ext cx="1329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Y   A         O  O</a:t>
            </a:r>
            <a:endParaRPr>
              <a:latin typeface="Roboto"/>
              <a:ea typeface="Roboto"/>
              <a:cs typeface="Roboto"/>
              <a:sym typeface="Roboto"/>
            </a:endParaRPr>
          </a:p>
        </p:txBody>
      </p:sp>
      <p:sp>
        <p:nvSpPr>
          <p:cNvPr id="352" name="Google Shape;352;p41"/>
          <p:cNvSpPr txBox="1"/>
          <p:nvPr/>
        </p:nvSpPr>
        <p:spPr>
          <a:xfrm>
            <a:off x="5044326" y="2497800"/>
            <a:ext cx="3033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      T        A   W   B       R    R         E</a:t>
            </a:r>
            <a:endParaRPr>
              <a:latin typeface="Roboto"/>
              <a:ea typeface="Roboto"/>
              <a:cs typeface="Roboto"/>
              <a:sym typeface="Roboto"/>
            </a:endParaRPr>
          </a:p>
        </p:txBody>
      </p:sp>
      <p:sp>
        <p:nvSpPr>
          <p:cNvPr id="353" name="Google Shape;353;p41"/>
          <p:cNvSpPr txBox="1"/>
          <p:nvPr/>
        </p:nvSpPr>
        <p:spPr>
          <a:xfrm>
            <a:off x="5797751" y="3238575"/>
            <a:ext cx="17637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71900" y="151700"/>
            <a:ext cx="39999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Chapter 28</a:t>
            </a:r>
            <a:endParaRPr/>
          </a:p>
        </p:txBody>
      </p:sp>
      <p:sp>
        <p:nvSpPr>
          <p:cNvPr id="87" name="Google Shape;87;p15"/>
          <p:cNvSpPr txBox="1">
            <a:spLocks noGrp="1"/>
          </p:cNvSpPr>
          <p:nvPr>
            <p:ph type="body" idx="1"/>
          </p:nvPr>
        </p:nvSpPr>
        <p:spPr>
          <a:xfrm>
            <a:off x="355175" y="919400"/>
            <a:ext cx="3999900" cy="767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FFFFFF"/>
                </a:solidFill>
              </a:rPr>
              <a:t>Jason asks Murray about death, and talks about planning his funeral </a:t>
            </a:r>
            <a:endParaRPr>
              <a:solidFill>
                <a:srgbClr val="FFFFFF"/>
              </a:solidFill>
            </a:endParaRPr>
          </a:p>
        </p:txBody>
      </p:sp>
      <p:sp>
        <p:nvSpPr>
          <p:cNvPr id="88" name="Google Shape;88;p15"/>
          <p:cNvSpPr txBox="1">
            <a:spLocks noGrp="1"/>
          </p:cNvSpPr>
          <p:nvPr>
            <p:ph type="title"/>
          </p:nvPr>
        </p:nvSpPr>
        <p:spPr>
          <a:xfrm>
            <a:off x="4694250" y="151700"/>
            <a:ext cx="39999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Chapter 29</a:t>
            </a:r>
            <a:endParaRPr/>
          </a:p>
        </p:txBody>
      </p:sp>
      <p:sp>
        <p:nvSpPr>
          <p:cNvPr id="89" name="Google Shape;89;p15"/>
          <p:cNvSpPr txBox="1">
            <a:spLocks noGrp="1"/>
          </p:cNvSpPr>
          <p:nvPr>
            <p:ph type="body" idx="1"/>
          </p:nvPr>
        </p:nvSpPr>
        <p:spPr>
          <a:xfrm>
            <a:off x="4794075" y="919400"/>
            <a:ext cx="3999900" cy="7677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n">
                <a:solidFill>
                  <a:srgbClr val="FFFFFF"/>
                </a:solidFill>
              </a:rPr>
              <a:t>The group sees that Jason and Tiegan have been reported missing.</a:t>
            </a:r>
            <a:endParaRPr>
              <a:solidFill>
                <a:srgbClr val="FFFFFF"/>
              </a:solidFill>
            </a:endParaRPr>
          </a:p>
          <a:p>
            <a:pPr marL="0" lvl="0" indent="0" algn="l" rtl="0">
              <a:spcBef>
                <a:spcPts val="0"/>
              </a:spcBef>
              <a:spcAft>
                <a:spcPts val="1200"/>
              </a:spcAft>
              <a:buNone/>
            </a:pPr>
            <a:r>
              <a:rPr lang="en">
                <a:solidFill>
                  <a:srgbClr val="FFFFFF"/>
                </a:solidFill>
              </a:rPr>
              <a:t>Jason stands up for Tiegan against bullies</a:t>
            </a:r>
            <a:endParaRPr>
              <a:solidFill>
                <a:srgbClr val="FFFFFF"/>
              </a:solidFill>
            </a:endParaRPr>
          </a:p>
        </p:txBody>
      </p:sp>
      <p:pic>
        <p:nvPicPr>
          <p:cNvPr id="90" name="Google Shape;90;p15" descr="The funeral industry begins to bury tradition – The New Economy"/>
          <p:cNvPicPr preferRelativeResize="0"/>
          <p:nvPr/>
        </p:nvPicPr>
        <p:blipFill>
          <a:blip r:embed="rId3">
            <a:alphaModFix/>
          </a:blip>
          <a:stretch>
            <a:fillRect/>
          </a:stretch>
        </p:blipFill>
        <p:spPr>
          <a:xfrm>
            <a:off x="703202" y="2197725"/>
            <a:ext cx="2884075" cy="2163075"/>
          </a:xfrm>
          <a:prstGeom prst="rect">
            <a:avLst/>
          </a:prstGeom>
          <a:noFill/>
          <a:ln>
            <a:noFill/>
          </a:ln>
        </p:spPr>
      </p:pic>
      <p:pic>
        <p:nvPicPr>
          <p:cNvPr id="91" name="Google Shape;91;p15" descr="Missing Poster Template - Customize Your Own PDF &amp; Print for Free |  Templateroller"/>
          <p:cNvPicPr preferRelativeResize="0"/>
          <p:nvPr/>
        </p:nvPicPr>
        <p:blipFill rotWithShape="1">
          <a:blip r:embed="rId4">
            <a:alphaModFix/>
          </a:blip>
          <a:srcRect b="59278"/>
          <a:stretch/>
        </p:blipFill>
        <p:spPr>
          <a:xfrm>
            <a:off x="5492188" y="1786723"/>
            <a:ext cx="2404025" cy="1298850"/>
          </a:xfrm>
          <a:prstGeom prst="rect">
            <a:avLst/>
          </a:prstGeom>
          <a:noFill/>
          <a:ln>
            <a:noFill/>
          </a:ln>
        </p:spPr>
      </p:pic>
      <p:pic>
        <p:nvPicPr>
          <p:cNvPr id="92" name="Google Shape;92;p15" descr="Bullying"/>
          <p:cNvPicPr preferRelativeResize="0"/>
          <p:nvPr/>
        </p:nvPicPr>
        <p:blipFill>
          <a:blip r:embed="rId5">
            <a:alphaModFix/>
          </a:blip>
          <a:stretch>
            <a:fillRect/>
          </a:stretch>
        </p:blipFill>
        <p:spPr>
          <a:xfrm>
            <a:off x="5860575" y="3522175"/>
            <a:ext cx="1866900" cy="1400175"/>
          </a:xfrm>
          <a:prstGeom prst="rect">
            <a:avLst/>
          </a:prstGeom>
          <a:noFill/>
          <a:ln>
            <a:noFill/>
          </a:ln>
        </p:spPr>
      </p:pic>
      <p:sp>
        <p:nvSpPr>
          <p:cNvPr id="93" name="Google Shape;93;p15"/>
          <p:cNvSpPr txBox="1"/>
          <p:nvPr/>
        </p:nvSpPr>
        <p:spPr>
          <a:xfrm>
            <a:off x="4472600" y="223625"/>
            <a:ext cx="4388700" cy="47100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93"/>
                                        </p:tgtEl>
                                        <p:attrNameLst>
                                          <p:attrName>ppt_x</p:attrName>
                                        </p:attrNameLst>
                                      </p:cBhvr>
                                      <p:tavLst>
                                        <p:tav tm="0">
                                          <p:val>
                                            <p:strVal val="#ppt_x"/>
                                          </p:val>
                                        </p:tav>
                                        <p:tav tm="100000">
                                          <p:val>
                                            <p:strVal val="#ppt_x+1"/>
                                          </p:val>
                                        </p:tav>
                                      </p:tavLst>
                                    </p:anim>
                                    <p:set>
                                      <p:cBhvr>
                                        <p:cTn id="7" dur="1" fill="hold">
                                          <p:stCondLst>
                                            <p:cond delay="100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txBox="1">
            <a:spLocks noGrp="1"/>
          </p:cNvSpPr>
          <p:nvPr>
            <p:ph type="title"/>
          </p:nvPr>
        </p:nvSpPr>
        <p:spPr>
          <a:xfrm>
            <a:off x="265500" y="307500"/>
            <a:ext cx="4045200" cy="91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8 Across</a:t>
            </a:r>
            <a:endParaRPr/>
          </a:p>
        </p:txBody>
      </p:sp>
      <p:sp>
        <p:nvSpPr>
          <p:cNvPr id="359" name="Google Shape;359;p42"/>
          <p:cNvSpPr txBox="1">
            <a:spLocks noGrp="1"/>
          </p:cNvSpPr>
          <p:nvPr>
            <p:ph type="subTitle" idx="1"/>
          </p:nvPr>
        </p:nvSpPr>
        <p:spPr>
          <a:xfrm>
            <a:off x="265500" y="1439622"/>
            <a:ext cx="4045200" cy="33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Who gave Jason the impression that he is supposed to die soon?</a:t>
            </a:r>
            <a:endParaRPr/>
          </a:p>
          <a:p>
            <a:pPr marL="0" lvl="0" indent="0" algn="ctr" rtl="0">
              <a:spcBef>
                <a:spcPts val="0"/>
              </a:spcBef>
              <a:spcAft>
                <a:spcPts val="0"/>
              </a:spcAft>
              <a:buNone/>
            </a:pPr>
            <a:r>
              <a:rPr lang="en" b="1"/>
              <a:t>Doctors</a:t>
            </a:r>
            <a:endParaRPr b="1"/>
          </a:p>
        </p:txBody>
      </p:sp>
      <p:pic>
        <p:nvPicPr>
          <p:cNvPr id="360" name="Google Shape;360;p42"/>
          <p:cNvPicPr preferRelativeResize="0"/>
          <p:nvPr/>
        </p:nvPicPr>
        <p:blipFill rotWithShape="1">
          <a:blip r:embed="rId3">
            <a:alphaModFix/>
          </a:blip>
          <a:srcRect l="29534" t="22392" r="32503" b="17525"/>
          <a:stretch/>
        </p:blipFill>
        <p:spPr>
          <a:xfrm>
            <a:off x="4641900" y="594025"/>
            <a:ext cx="4443101" cy="3955449"/>
          </a:xfrm>
          <a:prstGeom prst="rect">
            <a:avLst/>
          </a:prstGeom>
          <a:noFill/>
          <a:ln>
            <a:noFill/>
          </a:ln>
        </p:spPr>
      </p:pic>
      <p:sp>
        <p:nvSpPr>
          <p:cNvPr id="361" name="Google Shape;361;p42"/>
          <p:cNvSpPr txBox="1"/>
          <p:nvPr/>
        </p:nvSpPr>
        <p:spPr>
          <a:xfrm>
            <a:off x="6499250" y="573050"/>
            <a:ext cx="377400" cy="231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P</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362" name="Google Shape;362;p42"/>
          <p:cNvSpPr txBox="1"/>
          <p:nvPr/>
        </p:nvSpPr>
        <p:spPr>
          <a:xfrm>
            <a:off x="7699925" y="823275"/>
            <a:ext cx="377400" cy="20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U</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p:txBody>
      </p:sp>
      <p:sp>
        <p:nvSpPr>
          <p:cNvPr id="363" name="Google Shape;363;p42"/>
          <p:cNvSpPr txBox="1"/>
          <p:nvPr/>
        </p:nvSpPr>
        <p:spPr>
          <a:xfrm>
            <a:off x="5546125" y="128315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Y</a:t>
            </a:r>
            <a:endParaRPr>
              <a:latin typeface="Roboto"/>
              <a:ea typeface="Roboto"/>
              <a:cs typeface="Roboto"/>
              <a:sym typeface="Roboto"/>
            </a:endParaRPr>
          </a:p>
        </p:txBody>
      </p:sp>
      <p:sp>
        <p:nvSpPr>
          <p:cNvPr id="364" name="Google Shape;364;p42"/>
          <p:cNvSpPr txBox="1"/>
          <p:nvPr/>
        </p:nvSpPr>
        <p:spPr>
          <a:xfrm>
            <a:off x="5044313" y="2497800"/>
            <a:ext cx="3774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S</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F</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T</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AL</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365" name="Google Shape;365;p42"/>
          <p:cNvSpPr txBox="1"/>
          <p:nvPr/>
        </p:nvSpPr>
        <p:spPr>
          <a:xfrm>
            <a:off x="7237363" y="2497800"/>
            <a:ext cx="3774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I</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SH</a:t>
            </a:r>
            <a:endParaRPr>
              <a:latin typeface="Roboto"/>
              <a:ea typeface="Roboto"/>
              <a:cs typeface="Roboto"/>
              <a:sym typeface="Roboto"/>
            </a:endParaRPr>
          </a:p>
        </p:txBody>
      </p:sp>
      <p:sp>
        <p:nvSpPr>
          <p:cNvPr id="366" name="Google Shape;366;p42"/>
          <p:cNvSpPr txBox="1"/>
          <p:nvPr/>
        </p:nvSpPr>
        <p:spPr>
          <a:xfrm>
            <a:off x="7237421" y="1757025"/>
            <a:ext cx="1763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W  R         G   L   E   Y</a:t>
            </a:r>
            <a:endParaRPr>
              <a:latin typeface="Roboto"/>
              <a:ea typeface="Roboto"/>
              <a:cs typeface="Roboto"/>
              <a:sym typeface="Roboto"/>
            </a:endParaRPr>
          </a:p>
        </p:txBody>
      </p:sp>
      <p:sp>
        <p:nvSpPr>
          <p:cNvPr id="367" name="Google Shape;367;p42"/>
          <p:cNvSpPr txBox="1"/>
          <p:nvPr/>
        </p:nvSpPr>
        <p:spPr>
          <a:xfrm>
            <a:off x="5044324" y="2007250"/>
            <a:ext cx="1329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Y   A         O  O</a:t>
            </a:r>
            <a:endParaRPr>
              <a:latin typeface="Roboto"/>
              <a:ea typeface="Roboto"/>
              <a:cs typeface="Roboto"/>
              <a:sym typeface="Roboto"/>
            </a:endParaRPr>
          </a:p>
        </p:txBody>
      </p:sp>
      <p:sp>
        <p:nvSpPr>
          <p:cNvPr id="368" name="Google Shape;368;p42"/>
          <p:cNvSpPr txBox="1"/>
          <p:nvPr/>
        </p:nvSpPr>
        <p:spPr>
          <a:xfrm>
            <a:off x="5044326" y="2497800"/>
            <a:ext cx="3033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      T        A   W   B       R    R         E</a:t>
            </a:r>
            <a:endParaRPr>
              <a:latin typeface="Roboto"/>
              <a:ea typeface="Roboto"/>
              <a:cs typeface="Roboto"/>
              <a:sym typeface="Roboto"/>
            </a:endParaRPr>
          </a:p>
        </p:txBody>
      </p:sp>
      <p:sp>
        <p:nvSpPr>
          <p:cNvPr id="369" name="Google Shape;369;p42"/>
          <p:cNvSpPr txBox="1"/>
          <p:nvPr/>
        </p:nvSpPr>
        <p:spPr>
          <a:xfrm>
            <a:off x="5797751" y="3238575"/>
            <a:ext cx="1763700" cy="40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Roboto"/>
                <a:ea typeface="Roboto"/>
                <a:cs typeface="Roboto"/>
                <a:sym typeface="Roboto"/>
              </a:rPr>
              <a:t>D   O  C   T   O   R</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460963" y="695625"/>
            <a:ext cx="8222100" cy="1401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Happy Spring!</a:t>
            </a:r>
            <a:endParaRPr/>
          </a:p>
          <a:p>
            <a:pPr marL="0" lvl="0" indent="0" algn="l" rtl="0">
              <a:spcBef>
                <a:spcPts val="0"/>
              </a:spcBef>
              <a:spcAft>
                <a:spcPts val="0"/>
              </a:spcAft>
              <a:buNone/>
            </a:pPr>
            <a:r>
              <a:rPr lang="en"/>
              <a:t>Highs and lows?</a:t>
            </a:r>
            <a:endParaRPr/>
          </a:p>
          <a:p>
            <a:pPr marL="0" lvl="0" indent="0" algn="l" rtl="0">
              <a:spcBef>
                <a:spcPts val="0"/>
              </a:spcBef>
              <a:spcAft>
                <a:spcPts val="0"/>
              </a:spcAft>
              <a:buNone/>
            </a:pPr>
            <a:r>
              <a:rPr lang="en"/>
              <a:t>Anything you are looking forward to this weekend?</a:t>
            </a:r>
            <a:endParaRPr/>
          </a:p>
        </p:txBody>
      </p:sp>
      <p:pic>
        <p:nvPicPr>
          <p:cNvPr id="375" name="Google Shape;375;p43" descr="Cherry Blossoms in Germany"/>
          <p:cNvPicPr preferRelativeResize="0"/>
          <p:nvPr/>
        </p:nvPicPr>
        <p:blipFill>
          <a:blip r:embed="rId3">
            <a:alphaModFix/>
          </a:blip>
          <a:stretch>
            <a:fillRect/>
          </a:stretch>
        </p:blipFill>
        <p:spPr>
          <a:xfrm>
            <a:off x="2863338" y="2571750"/>
            <a:ext cx="3417325" cy="227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1A</a:t>
            </a:r>
            <a:endParaRPr/>
          </a:p>
        </p:txBody>
      </p:sp>
      <p:sp>
        <p:nvSpPr>
          <p:cNvPr id="99" name="Google Shape;99;p16"/>
          <p:cNvSpPr txBox="1">
            <a:spLocks noGrp="1"/>
          </p:cNvSpPr>
          <p:nvPr>
            <p:ph type="body" idx="1"/>
          </p:nvPr>
        </p:nvSpPr>
        <p:spPr>
          <a:xfrm>
            <a:off x="471900" y="1919075"/>
            <a:ext cx="5733900" cy="309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000000"/>
                </a:solidFill>
                <a:latin typeface="Arial"/>
                <a:ea typeface="Arial"/>
                <a:cs typeface="Arial"/>
                <a:sym typeface="Arial"/>
              </a:rPr>
              <a:t>In Chapter 26, Tiegan helps keep Murray awake on the road. </a:t>
            </a:r>
            <a:endParaRPr sz="2000">
              <a:solidFill>
                <a:srgbClr val="000000"/>
              </a:solidFill>
              <a:latin typeface="Arial"/>
              <a:ea typeface="Arial"/>
              <a:cs typeface="Arial"/>
              <a:sym typeface="Arial"/>
            </a:endParaRPr>
          </a:p>
          <a:p>
            <a:pPr marL="0" lvl="0" indent="0" algn="l" rtl="0">
              <a:spcBef>
                <a:spcPts val="0"/>
              </a:spcBef>
              <a:spcAft>
                <a:spcPts val="0"/>
              </a:spcAft>
              <a:buNone/>
            </a:pPr>
            <a:r>
              <a:rPr lang="en" sz="2000">
                <a:solidFill>
                  <a:srgbClr val="000000"/>
                </a:solidFill>
                <a:latin typeface="Arial"/>
                <a:ea typeface="Arial"/>
                <a:cs typeface="Arial"/>
                <a:sym typeface="Arial"/>
              </a:rPr>
              <a:t>What are some of the things they talk about? </a:t>
            </a:r>
            <a:endParaRPr sz="2000">
              <a:solidFill>
                <a:srgbClr val="000000"/>
              </a:solidFill>
              <a:latin typeface="Arial"/>
              <a:ea typeface="Arial"/>
              <a:cs typeface="Arial"/>
              <a:sym typeface="Arial"/>
            </a:endParaRPr>
          </a:p>
          <a:p>
            <a:pPr marL="0" lvl="0" indent="0" algn="l" rtl="0">
              <a:spcBef>
                <a:spcPts val="0"/>
              </a:spcBef>
              <a:spcAft>
                <a:spcPts val="0"/>
              </a:spcAft>
              <a:buNone/>
            </a:pPr>
            <a:r>
              <a:rPr lang="en" sz="2000">
                <a:solidFill>
                  <a:srgbClr val="000000"/>
                </a:solidFill>
                <a:latin typeface="Arial"/>
                <a:ea typeface="Arial"/>
                <a:cs typeface="Arial"/>
                <a:sym typeface="Arial"/>
              </a:rPr>
              <a:t>What is Murray’s opinion of Tiegan? </a:t>
            </a:r>
            <a:endParaRPr sz="2000">
              <a:solidFill>
                <a:srgbClr val="000000"/>
              </a:solidFill>
              <a:latin typeface="Arial"/>
              <a:ea typeface="Arial"/>
              <a:cs typeface="Arial"/>
              <a:sym typeface="Arial"/>
            </a:endParaRPr>
          </a:p>
          <a:p>
            <a:pPr marL="0" lvl="0" indent="0" algn="l" rtl="0">
              <a:spcBef>
                <a:spcPts val="0"/>
              </a:spcBef>
              <a:spcAft>
                <a:spcPts val="0"/>
              </a:spcAft>
              <a:buNone/>
            </a:pPr>
            <a:r>
              <a:rPr lang="en" sz="2000">
                <a:solidFill>
                  <a:srgbClr val="000000"/>
                </a:solidFill>
                <a:latin typeface="Arial"/>
                <a:ea typeface="Arial"/>
                <a:cs typeface="Arial"/>
                <a:sym typeface="Arial"/>
              </a:rPr>
              <a:t>Have you taken a long trip with someone? </a:t>
            </a:r>
            <a:endParaRPr sz="2000">
              <a:solidFill>
                <a:srgbClr val="000000"/>
              </a:solidFill>
              <a:latin typeface="Arial"/>
              <a:ea typeface="Arial"/>
              <a:cs typeface="Arial"/>
              <a:sym typeface="Arial"/>
            </a:endParaRPr>
          </a:p>
          <a:p>
            <a:pPr marL="0" lvl="0" indent="0" algn="l" rtl="0">
              <a:spcBef>
                <a:spcPts val="0"/>
              </a:spcBef>
              <a:spcAft>
                <a:spcPts val="0"/>
              </a:spcAft>
              <a:buNone/>
            </a:pPr>
            <a:r>
              <a:rPr lang="en" sz="2000">
                <a:solidFill>
                  <a:srgbClr val="000000"/>
                </a:solidFill>
                <a:latin typeface="Arial"/>
                <a:ea typeface="Arial"/>
                <a:cs typeface="Arial"/>
                <a:sym typeface="Arial"/>
              </a:rPr>
              <a:t>Do you have profound conversations on long </a:t>
            </a:r>
            <a:endParaRPr sz="2000">
              <a:solidFill>
                <a:srgbClr val="000000"/>
              </a:solidFill>
              <a:latin typeface="Arial"/>
              <a:ea typeface="Arial"/>
              <a:cs typeface="Arial"/>
              <a:sym typeface="Arial"/>
            </a:endParaRPr>
          </a:p>
          <a:p>
            <a:pPr marL="0" lvl="0" indent="0" algn="l" rtl="0">
              <a:spcBef>
                <a:spcPts val="0"/>
              </a:spcBef>
              <a:spcAft>
                <a:spcPts val="0"/>
              </a:spcAft>
              <a:buNone/>
            </a:pPr>
            <a:r>
              <a:rPr lang="en" sz="2000">
                <a:solidFill>
                  <a:srgbClr val="000000"/>
                </a:solidFill>
                <a:latin typeface="Arial"/>
                <a:ea typeface="Arial"/>
                <a:cs typeface="Arial"/>
                <a:sym typeface="Arial"/>
              </a:rPr>
              <a:t>car rides or do you keep it light?</a:t>
            </a:r>
            <a:endParaRPr sz="2400"/>
          </a:p>
        </p:txBody>
      </p:sp>
      <p:pic>
        <p:nvPicPr>
          <p:cNvPr id="100" name="Google Shape;100;p16" descr="5 Tips to Stay Safe While Driving at Night | Top Driver"/>
          <p:cNvPicPr preferRelativeResize="0"/>
          <p:nvPr/>
        </p:nvPicPr>
        <p:blipFill>
          <a:blip r:embed="rId3">
            <a:alphaModFix/>
          </a:blip>
          <a:stretch>
            <a:fillRect/>
          </a:stretch>
        </p:blipFill>
        <p:spPr>
          <a:xfrm>
            <a:off x="6205800" y="2442875"/>
            <a:ext cx="2851299" cy="1900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1B</a:t>
            </a:r>
            <a:endParaRPr/>
          </a:p>
        </p:txBody>
      </p:sp>
      <p:sp>
        <p:nvSpPr>
          <p:cNvPr id="106" name="Google Shape;106;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000000"/>
                </a:solidFill>
                <a:latin typeface="Arial"/>
                <a:ea typeface="Arial"/>
                <a:cs typeface="Arial"/>
                <a:sym typeface="Arial"/>
              </a:rPr>
              <a:t>After eating breakfast, Jason takes deep breaths from his oxygen tank, then runs to the car to grab his video game. After that he tells Tiegan she should go shower. Why?</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He does not want to play video games with her</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Tiegan smells bad</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He wants to be alone with Murray</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He knows Tiegan wanted to shower first.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2</a:t>
            </a:r>
            <a:endParaRPr/>
          </a:p>
        </p:txBody>
      </p:sp>
      <p:sp>
        <p:nvSpPr>
          <p:cNvPr id="112" name="Google Shape;112;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rgbClr val="000000"/>
                </a:solidFill>
                <a:latin typeface="Arial"/>
                <a:ea typeface="Arial"/>
                <a:cs typeface="Arial"/>
                <a:sym typeface="Arial"/>
              </a:rPr>
              <a:t>In Chapter 28, Murray reveals to Jason that he has seen loved ones in his life pass away. Who were they? </a:t>
            </a:r>
            <a:endParaRPr sz="2200">
              <a:solidFill>
                <a:srgbClr val="000000"/>
              </a:solidFill>
              <a:latin typeface="Arial"/>
              <a:ea typeface="Arial"/>
              <a:cs typeface="Arial"/>
              <a:sym typeface="Arial"/>
            </a:endParaRPr>
          </a:p>
          <a:p>
            <a:pPr marL="914400" lvl="1" indent="-368300" algn="l" rtl="0">
              <a:spcBef>
                <a:spcPts val="0"/>
              </a:spcBef>
              <a:spcAft>
                <a:spcPts val="0"/>
              </a:spcAft>
              <a:buClr>
                <a:srgbClr val="000000"/>
              </a:buClr>
              <a:buSzPts val="2200"/>
              <a:buFont typeface="Arial"/>
              <a:buAutoNum type="alphaLcPeriod"/>
            </a:pPr>
            <a:r>
              <a:rPr lang="en" sz="2200">
                <a:solidFill>
                  <a:srgbClr val="000000"/>
                </a:solidFill>
                <a:latin typeface="Arial"/>
                <a:ea typeface="Arial"/>
                <a:cs typeface="Arial"/>
                <a:sym typeface="Arial"/>
              </a:rPr>
              <a:t>His sons</a:t>
            </a:r>
            <a:endParaRPr sz="2200">
              <a:solidFill>
                <a:srgbClr val="000000"/>
              </a:solidFill>
              <a:latin typeface="Arial"/>
              <a:ea typeface="Arial"/>
              <a:cs typeface="Arial"/>
              <a:sym typeface="Arial"/>
            </a:endParaRPr>
          </a:p>
          <a:p>
            <a:pPr marL="914400" lvl="1" indent="-368300" algn="l" rtl="0">
              <a:spcBef>
                <a:spcPts val="0"/>
              </a:spcBef>
              <a:spcAft>
                <a:spcPts val="0"/>
              </a:spcAft>
              <a:buClr>
                <a:srgbClr val="000000"/>
              </a:buClr>
              <a:buSzPts val="2200"/>
              <a:buFont typeface="Arial"/>
              <a:buAutoNum type="alphaLcPeriod"/>
            </a:pPr>
            <a:r>
              <a:rPr lang="en" sz="2200">
                <a:solidFill>
                  <a:srgbClr val="000000"/>
                </a:solidFill>
                <a:latin typeface="Arial"/>
                <a:ea typeface="Arial"/>
                <a:cs typeface="Arial"/>
                <a:sym typeface="Arial"/>
              </a:rPr>
              <a:t>His brother</a:t>
            </a:r>
            <a:endParaRPr sz="2200">
              <a:solidFill>
                <a:srgbClr val="000000"/>
              </a:solidFill>
              <a:latin typeface="Arial"/>
              <a:ea typeface="Arial"/>
              <a:cs typeface="Arial"/>
              <a:sym typeface="Arial"/>
            </a:endParaRPr>
          </a:p>
          <a:p>
            <a:pPr marL="914400" lvl="1" indent="-368300" algn="l" rtl="0">
              <a:spcBef>
                <a:spcPts val="0"/>
              </a:spcBef>
              <a:spcAft>
                <a:spcPts val="0"/>
              </a:spcAft>
              <a:buClr>
                <a:srgbClr val="000000"/>
              </a:buClr>
              <a:buSzPts val="2200"/>
              <a:buFont typeface="Arial"/>
              <a:buAutoNum type="alphaLcPeriod"/>
            </a:pPr>
            <a:r>
              <a:rPr lang="en" sz="2200">
                <a:solidFill>
                  <a:srgbClr val="000000"/>
                </a:solidFill>
                <a:latin typeface="Arial"/>
                <a:ea typeface="Arial"/>
                <a:cs typeface="Arial"/>
                <a:sym typeface="Arial"/>
              </a:rPr>
              <a:t>His wife</a:t>
            </a:r>
            <a:endParaRPr sz="2200">
              <a:solidFill>
                <a:srgbClr val="000000"/>
              </a:solidFill>
              <a:latin typeface="Arial"/>
              <a:ea typeface="Arial"/>
              <a:cs typeface="Arial"/>
              <a:sym typeface="Arial"/>
            </a:endParaRPr>
          </a:p>
          <a:p>
            <a:pPr marL="914400" lvl="1" indent="-368300" algn="l" rtl="0">
              <a:spcBef>
                <a:spcPts val="0"/>
              </a:spcBef>
              <a:spcAft>
                <a:spcPts val="0"/>
              </a:spcAft>
              <a:buClr>
                <a:srgbClr val="000000"/>
              </a:buClr>
              <a:buSzPts val="2200"/>
              <a:buFont typeface="Arial"/>
              <a:buAutoNum type="alphaLcPeriod"/>
            </a:pPr>
            <a:r>
              <a:rPr lang="en" sz="2200">
                <a:solidFill>
                  <a:srgbClr val="000000"/>
                </a:solidFill>
                <a:latin typeface="Arial"/>
                <a:ea typeface="Arial"/>
                <a:cs typeface="Arial"/>
                <a:sym typeface="Arial"/>
              </a:rPr>
              <a:t>His sister</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2</a:t>
            </a:r>
            <a:endParaRPr/>
          </a:p>
        </p:txBody>
      </p:sp>
      <p:sp>
        <p:nvSpPr>
          <p:cNvPr id="118" name="Google Shape;118;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solidFill>
                  <a:srgbClr val="000000"/>
                </a:solidFill>
                <a:latin typeface="Arial"/>
                <a:ea typeface="Arial"/>
                <a:cs typeface="Arial"/>
                <a:sym typeface="Arial"/>
              </a:rPr>
              <a:t>How have you  ever lost a loved one? </a:t>
            </a:r>
            <a:endParaRPr sz="2100">
              <a:solidFill>
                <a:srgbClr val="000000"/>
              </a:solidFill>
              <a:latin typeface="Arial"/>
              <a:ea typeface="Arial"/>
              <a:cs typeface="Arial"/>
              <a:sym typeface="Arial"/>
            </a:endParaRPr>
          </a:p>
          <a:p>
            <a:pPr marL="0" lvl="0" indent="0" algn="l" rtl="0">
              <a:spcBef>
                <a:spcPts val="0"/>
              </a:spcBef>
              <a:spcAft>
                <a:spcPts val="0"/>
              </a:spcAft>
              <a:buNone/>
            </a:pPr>
            <a:endParaRPr sz="2100">
              <a:solidFill>
                <a:srgbClr val="000000"/>
              </a:solidFill>
              <a:latin typeface="Arial"/>
              <a:ea typeface="Arial"/>
              <a:cs typeface="Arial"/>
              <a:sym typeface="Arial"/>
            </a:endParaRPr>
          </a:p>
          <a:p>
            <a:pPr marL="0" lvl="0" indent="0" algn="l" rtl="0">
              <a:spcBef>
                <a:spcPts val="0"/>
              </a:spcBef>
              <a:spcAft>
                <a:spcPts val="0"/>
              </a:spcAft>
              <a:buNone/>
            </a:pPr>
            <a:r>
              <a:rPr lang="en" sz="2100">
                <a:solidFill>
                  <a:srgbClr val="000000"/>
                </a:solidFill>
                <a:latin typeface="Arial"/>
                <a:ea typeface="Arial"/>
                <a:cs typeface="Arial"/>
                <a:sym typeface="Arial"/>
              </a:rPr>
              <a:t>How did you cope with the loss of a loved one? </a:t>
            </a:r>
            <a:endParaRPr sz="2100">
              <a:solidFill>
                <a:srgbClr val="000000"/>
              </a:solidFill>
              <a:latin typeface="Arial"/>
              <a:ea typeface="Arial"/>
              <a:cs typeface="Arial"/>
              <a:sym typeface="Arial"/>
            </a:endParaRPr>
          </a:p>
          <a:p>
            <a:pPr marL="0" lvl="0" indent="0" algn="l" rtl="0">
              <a:spcBef>
                <a:spcPts val="0"/>
              </a:spcBef>
              <a:spcAft>
                <a:spcPts val="0"/>
              </a:spcAft>
              <a:buNone/>
            </a:pPr>
            <a:endParaRPr sz="2100">
              <a:solidFill>
                <a:srgbClr val="000000"/>
              </a:solidFill>
              <a:latin typeface="Arial"/>
              <a:ea typeface="Arial"/>
              <a:cs typeface="Arial"/>
              <a:sym typeface="Arial"/>
            </a:endParaRPr>
          </a:p>
          <a:p>
            <a:pPr marL="0" lvl="0" indent="0" algn="l" rtl="0">
              <a:spcBef>
                <a:spcPts val="0"/>
              </a:spcBef>
              <a:spcAft>
                <a:spcPts val="0"/>
              </a:spcAft>
              <a:buNone/>
            </a:pPr>
            <a:r>
              <a:rPr lang="en" sz="2100">
                <a:solidFill>
                  <a:srgbClr val="000000"/>
                </a:solidFill>
                <a:latin typeface="Arial"/>
                <a:ea typeface="Arial"/>
                <a:cs typeface="Arial"/>
                <a:sym typeface="Arial"/>
              </a:rPr>
              <a:t>What would be your advice to Jason in this scene?</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3</a:t>
            </a:r>
            <a:endParaRPr/>
          </a:p>
        </p:txBody>
      </p:sp>
      <p:sp>
        <p:nvSpPr>
          <p:cNvPr id="124" name="Google Shape;124;p20"/>
          <p:cNvSpPr txBox="1">
            <a:spLocks noGrp="1"/>
          </p:cNvSpPr>
          <p:nvPr>
            <p:ph type="body" idx="1"/>
          </p:nvPr>
        </p:nvSpPr>
        <p:spPr>
          <a:xfrm>
            <a:off x="471900" y="1919075"/>
            <a:ext cx="5398500" cy="32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latin typeface="Arial"/>
                <a:ea typeface="Arial"/>
                <a:cs typeface="Arial"/>
                <a:sym typeface="Arial"/>
              </a:rPr>
              <a:t>In Chapter 29, Murray decides to play a more fatherly role since Jason is left in his care for the weekend in Chicago. The first thing he attempts to do is </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Give Jason medical advice</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Clean orange juice Jason’s shirt</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Call Anna for advice</a:t>
            </a:r>
            <a:endParaRPr sz="2000">
              <a:solidFill>
                <a:srgbClr val="000000"/>
              </a:solidFill>
              <a:latin typeface="Arial"/>
              <a:ea typeface="Arial"/>
              <a:cs typeface="Arial"/>
              <a:sym typeface="Arial"/>
            </a:endParaRPr>
          </a:p>
          <a:p>
            <a:pPr marL="914400" lvl="1" indent="-355600" algn="l" rtl="0">
              <a:spcBef>
                <a:spcPts val="0"/>
              </a:spcBef>
              <a:spcAft>
                <a:spcPts val="0"/>
              </a:spcAft>
              <a:buClr>
                <a:srgbClr val="000000"/>
              </a:buClr>
              <a:buSzPts val="2000"/>
              <a:buFont typeface="Arial"/>
              <a:buAutoNum type="alphaLcPeriod"/>
            </a:pPr>
            <a:r>
              <a:rPr lang="en" sz="2000">
                <a:solidFill>
                  <a:srgbClr val="000000"/>
                </a:solidFill>
                <a:latin typeface="Arial"/>
                <a:ea typeface="Arial"/>
                <a:cs typeface="Arial"/>
                <a:sym typeface="Arial"/>
              </a:rPr>
              <a:t>Get a handkerchief to wipe Jason’s face</a:t>
            </a:r>
            <a:endParaRPr sz="2000"/>
          </a:p>
        </p:txBody>
      </p:sp>
      <p:pic>
        <p:nvPicPr>
          <p:cNvPr id="125" name="Google Shape;125;p20" descr="Parental Guidance: The Little Boy and the Old Man"/>
          <p:cNvPicPr preferRelativeResize="0"/>
          <p:nvPr/>
        </p:nvPicPr>
        <p:blipFill>
          <a:blip r:embed="rId3">
            <a:alphaModFix/>
          </a:blip>
          <a:stretch>
            <a:fillRect/>
          </a:stretch>
        </p:blipFill>
        <p:spPr>
          <a:xfrm>
            <a:off x="6457325" y="1919075"/>
            <a:ext cx="2012700" cy="3025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3</a:t>
            </a:r>
            <a:endParaRPr/>
          </a:p>
        </p:txBody>
      </p:sp>
      <p:sp>
        <p:nvSpPr>
          <p:cNvPr id="131" name="Google Shape;131;p21"/>
          <p:cNvSpPr txBox="1">
            <a:spLocks noGrp="1"/>
          </p:cNvSpPr>
          <p:nvPr>
            <p:ph type="body" idx="1"/>
          </p:nvPr>
        </p:nvSpPr>
        <p:spPr>
          <a:xfrm>
            <a:off x="471900" y="1919075"/>
            <a:ext cx="79422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solidFill>
                  <a:srgbClr val="000000"/>
                </a:solidFill>
                <a:latin typeface="Arial"/>
                <a:ea typeface="Arial"/>
                <a:cs typeface="Arial"/>
                <a:sym typeface="Arial"/>
              </a:rPr>
              <a:t>Have you played a parenting role or mentoring role to someone who was not your child? If so, in what way?</a:t>
            </a:r>
            <a:endParaRPr sz="2500"/>
          </a:p>
        </p:txBody>
      </p:sp>
      <p:pic>
        <p:nvPicPr>
          <p:cNvPr id="132" name="Google Shape;132;p21" descr="4k, Male Coach Talking to Stock Footage Video (100% Royalty-free) 20695456  | Shutterstock"/>
          <p:cNvPicPr preferRelativeResize="0"/>
          <p:nvPr/>
        </p:nvPicPr>
        <p:blipFill>
          <a:blip r:embed="rId3">
            <a:alphaModFix/>
          </a:blip>
          <a:stretch>
            <a:fillRect/>
          </a:stretch>
        </p:blipFill>
        <p:spPr>
          <a:xfrm>
            <a:off x="2509838" y="2887100"/>
            <a:ext cx="4124325" cy="2175472"/>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On-screen Show (16:9)</PresentationFormat>
  <Paragraphs>674</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Roboto</vt:lpstr>
      <vt:lpstr>Arial</vt:lpstr>
      <vt:lpstr>Material</vt:lpstr>
      <vt:lpstr>The Five Wishes of Mr. Murray McBride</vt:lpstr>
      <vt:lpstr>Chapter 26</vt:lpstr>
      <vt:lpstr>Chapter 28</vt:lpstr>
      <vt:lpstr>1A</vt:lpstr>
      <vt:lpstr>1B</vt:lpstr>
      <vt:lpstr>2</vt:lpstr>
      <vt:lpstr>2</vt:lpstr>
      <vt:lpstr>3</vt:lpstr>
      <vt:lpstr>3</vt:lpstr>
      <vt:lpstr>4</vt:lpstr>
      <vt:lpstr>4</vt:lpstr>
      <vt:lpstr>5</vt:lpstr>
      <vt:lpstr>1 Down</vt:lpstr>
      <vt:lpstr>1 Down</vt:lpstr>
      <vt:lpstr>2 Down</vt:lpstr>
      <vt:lpstr>2 Down</vt:lpstr>
      <vt:lpstr>3 Down</vt:lpstr>
      <vt:lpstr>3 Down</vt:lpstr>
      <vt:lpstr>6 Down</vt:lpstr>
      <vt:lpstr>6 Down</vt:lpstr>
      <vt:lpstr>7 Down</vt:lpstr>
      <vt:lpstr>7 Down</vt:lpstr>
      <vt:lpstr>4 Across</vt:lpstr>
      <vt:lpstr>4 Across</vt:lpstr>
      <vt:lpstr>5 Across</vt:lpstr>
      <vt:lpstr>5 Across</vt:lpstr>
      <vt:lpstr>6 Across</vt:lpstr>
      <vt:lpstr>6 Across</vt:lpstr>
      <vt:lpstr>8 Across</vt:lpstr>
      <vt:lpstr>8 Across</vt:lpstr>
      <vt:lpstr>Happy Spring! Highs and lows? Anything you are looking forward to this weekend?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dc:title>
  <dc:creator>Kayla Stalph</dc:creator>
  <cp:lastModifiedBy>Kayla Stalph</cp:lastModifiedBy>
  <cp:revision>1</cp:revision>
  <dcterms:modified xsi:type="dcterms:W3CDTF">2022-02-18T02:53:04Z</dcterms:modified>
</cp:coreProperties>
</file>