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matic SC" panose="020B0604020202020204" pitchFamily="2" charset="-79"/>
      <p:regular r:id="rId31"/>
      <p:bold r:id="rId32"/>
    </p:embeddedFont>
    <p:embeddedFont>
      <p:font typeface="Source Code Pro" panose="020B0604020202020204" pitchFamily="49"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6a7746c08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6a7746c0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6a7746c08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6a7746c0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6a7746c08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6a7746c0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6a7746c08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6a7746c08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6a7746c08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6a7746c0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6a7746c08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6a7746c0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6a7746c08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c6a7746c08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6a7746c08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6a7746c08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c6a7746c08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c6a7746c08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6a7746c08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6a7746c08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a7746c08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a7746c0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c6a7746c08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c6a7746c0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6a7746c08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6a7746c08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c6a7746c08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c6a7746c0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c6a7746c08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c6a7746c08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6a7746c08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c6a7746c0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6a7746c08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c6a7746c08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c6a7746c08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c6a7746c0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6a7746c08_0_3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c6a7746c08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c6a7746c08_0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c6a7746c08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6a7746c08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a7746c08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a7746c08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a7746c0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a7746c08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a7746c0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a7746c08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a7746c0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a7746c08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a7746c0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6a7746c08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6a7746c0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6a7746c08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6a7746c0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ABC 1 Chapters 20-25</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March 12,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 down</a:t>
            </a:r>
            <a:endParaRPr/>
          </a:p>
        </p:txBody>
      </p:sp>
      <p:sp>
        <p:nvSpPr>
          <p:cNvPr id="126" name="Google Shape;126;p22"/>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1. Murray refers to Chicago as the ______. (page 110)</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27" name="Google Shape;127;p22"/>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28" name="Google Shape;128;p22"/>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129" name="Google Shape;129;p22"/>
          <p:cNvSpPr/>
          <p:nvPr/>
        </p:nvSpPr>
        <p:spPr>
          <a:xfrm>
            <a:off x="8098075" y="265025"/>
            <a:ext cx="461400" cy="17865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 down</a:t>
            </a:r>
            <a:endParaRPr/>
          </a:p>
        </p:txBody>
      </p:sp>
      <p:sp>
        <p:nvSpPr>
          <p:cNvPr id="135" name="Google Shape;135;p23"/>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1. Murray refers to Chicago as the ______. (page 110)</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36" name="Google Shape;136;p23"/>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37" name="Google Shape;137;p23"/>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138" name="Google Shape;138;p23"/>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5 across</a:t>
            </a:r>
            <a:endParaRPr/>
          </a:p>
        </p:txBody>
      </p:sp>
      <p:sp>
        <p:nvSpPr>
          <p:cNvPr id="144" name="Google Shape;144;p24"/>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5. Where Jason was hiding when Murray arrived to</a:t>
            </a:r>
            <a:endParaRPr/>
          </a:p>
          <a:p>
            <a:pPr marL="0" lvl="0" indent="0" algn="l" rtl="0">
              <a:lnSpc>
                <a:spcPct val="100000"/>
              </a:lnSpc>
              <a:spcBef>
                <a:spcPts val="0"/>
              </a:spcBef>
              <a:spcAft>
                <a:spcPts val="0"/>
              </a:spcAft>
              <a:buNone/>
            </a:pPr>
            <a:r>
              <a:rPr lang="en"/>
              <a:t>pick him up. (page 126)</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45" name="Google Shape;145;p24"/>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46" name="Google Shape;146;p24"/>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147" name="Google Shape;147;p24"/>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148" name="Google Shape;148;p24"/>
          <p:cNvSpPr/>
          <p:nvPr/>
        </p:nvSpPr>
        <p:spPr>
          <a:xfrm>
            <a:off x="6753300" y="1609800"/>
            <a:ext cx="2218500" cy="4908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5 across</a:t>
            </a:r>
            <a:endParaRPr/>
          </a:p>
        </p:txBody>
      </p:sp>
      <p:sp>
        <p:nvSpPr>
          <p:cNvPr id="154" name="Google Shape;154;p25"/>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5. Where Jason was hiding when Murray arrived to</a:t>
            </a:r>
            <a:endParaRPr/>
          </a:p>
          <a:p>
            <a:pPr marL="0" lvl="0" indent="0" algn="l" rtl="0">
              <a:lnSpc>
                <a:spcPct val="100000"/>
              </a:lnSpc>
              <a:spcBef>
                <a:spcPts val="0"/>
              </a:spcBef>
              <a:spcAft>
                <a:spcPts val="0"/>
              </a:spcAft>
              <a:buNone/>
            </a:pPr>
            <a:r>
              <a:rPr lang="en"/>
              <a:t>pick him up. (page 126)</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55" name="Google Shape;155;p25"/>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56" name="Google Shape;156;p25"/>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157" name="Google Shape;157;p25"/>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158" name="Google Shape;158;p25"/>
          <p:cNvSpPr/>
          <p:nvPr/>
        </p:nvSpPr>
        <p:spPr>
          <a:xfrm>
            <a:off x="6753300" y="1609800"/>
            <a:ext cx="2218500" cy="4908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160" name="Google Shape;160;p25"/>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down</a:t>
            </a:r>
            <a:endParaRPr/>
          </a:p>
        </p:txBody>
      </p:sp>
      <p:sp>
        <p:nvSpPr>
          <p:cNvPr id="166" name="Google Shape;166;p26"/>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2. What does Murray feel in his stomach before</a:t>
            </a:r>
            <a:endParaRPr/>
          </a:p>
          <a:p>
            <a:pPr marL="0" lvl="0" indent="0" algn="l" rtl="0">
              <a:lnSpc>
                <a:spcPct val="100000"/>
              </a:lnSpc>
              <a:spcBef>
                <a:spcPts val="0"/>
              </a:spcBef>
              <a:spcAft>
                <a:spcPts val="0"/>
              </a:spcAft>
              <a:buNone/>
            </a:pPr>
            <a:r>
              <a:rPr lang="en"/>
              <a:t>driving to pick Jason up the night that they leave?</a:t>
            </a:r>
            <a:endParaRPr/>
          </a:p>
          <a:p>
            <a:pPr marL="0" lvl="0" indent="0" algn="l" rtl="0">
              <a:lnSpc>
                <a:spcPct val="100000"/>
              </a:lnSpc>
              <a:spcBef>
                <a:spcPts val="0"/>
              </a:spcBef>
              <a:spcAft>
                <a:spcPts val="0"/>
              </a:spcAft>
              <a:buNone/>
            </a:pPr>
            <a:r>
              <a:rPr lang="en"/>
              <a:t>(Page 125)</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67" name="Google Shape;167;p26"/>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68" name="Google Shape;168;p26"/>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169" name="Google Shape;169;p26"/>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170" name="Google Shape;170;p26"/>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171" name="Google Shape;171;p26"/>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172" name="Google Shape;172;p26"/>
          <p:cNvSpPr/>
          <p:nvPr/>
        </p:nvSpPr>
        <p:spPr>
          <a:xfrm>
            <a:off x="7126300" y="1236800"/>
            <a:ext cx="422100" cy="3789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down</a:t>
            </a:r>
            <a:endParaRPr/>
          </a:p>
        </p:txBody>
      </p:sp>
      <p:sp>
        <p:nvSpPr>
          <p:cNvPr id="178" name="Google Shape;178;p27"/>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2. What does Murray feel in his stomach before</a:t>
            </a:r>
            <a:endParaRPr/>
          </a:p>
          <a:p>
            <a:pPr marL="0" lvl="0" indent="0" algn="l" rtl="0">
              <a:lnSpc>
                <a:spcPct val="100000"/>
              </a:lnSpc>
              <a:spcBef>
                <a:spcPts val="0"/>
              </a:spcBef>
              <a:spcAft>
                <a:spcPts val="0"/>
              </a:spcAft>
              <a:buNone/>
            </a:pPr>
            <a:r>
              <a:rPr lang="en"/>
              <a:t>driving to pick Jason up the night that they leave?</a:t>
            </a:r>
            <a:endParaRPr/>
          </a:p>
          <a:p>
            <a:pPr marL="0" lvl="0" indent="0" algn="l" rtl="0">
              <a:lnSpc>
                <a:spcPct val="100000"/>
              </a:lnSpc>
              <a:spcBef>
                <a:spcPts val="0"/>
              </a:spcBef>
              <a:spcAft>
                <a:spcPts val="0"/>
              </a:spcAft>
              <a:buNone/>
            </a:pPr>
            <a:r>
              <a:rPr lang="en"/>
              <a:t>(Page 125)</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79" name="Google Shape;179;p27"/>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80" name="Google Shape;180;p27"/>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181" name="Google Shape;181;p27"/>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182" name="Google Shape;182;p27"/>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183" name="Google Shape;183;p27"/>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184" name="Google Shape;184;p27"/>
          <p:cNvSpPr/>
          <p:nvPr/>
        </p:nvSpPr>
        <p:spPr>
          <a:xfrm>
            <a:off x="7126300" y="1236800"/>
            <a:ext cx="422100" cy="3789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186" name="Google Shape;186;p27"/>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4 down</a:t>
            </a:r>
            <a:endParaRPr/>
          </a:p>
        </p:txBody>
      </p:sp>
      <p:sp>
        <p:nvSpPr>
          <p:cNvPr id="192" name="Google Shape;192;p28"/>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4. what is the word Father James uses to describe</a:t>
            </a:r>
            <a:endParaRPr/>
          </a:p>
          <a:p>
            <a:pPr marL="0" lvl="0" indent="0" algn="l" rtl="0">
              <a:lnSpc>
                <a:spcPct val="100000"/>
              </a:lnSpc>
              <a:spcBef>
                <a:spcPts val="0"/>
              </a:spcBef>
              <a:spcAft>
                <a:spcPts val="0"/>
              </a:spcAft>
              <a:buNone/>
            </a:pPr>
            <a:r>
              <a:rPr lang="en"/>
              <a:t>Murray's plan B (page 123)</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93" name="Google Shape;193;p28"/>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94" name="Google Shape;194;p28"/>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195" name="Google Shape;195;p28"/>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196" name="Google Shape;196;p28"/>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197" name="Google Shape;197;p28"/>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198" name="Google Shape;198;p28"/>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199" name="Google Shape;199;p28"/>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200" name="Google Shape;200;p28"/>
          <p:cNvSpPr/>
          <p:nvPr/>
        </p:nvSpPr>
        <p:spPr>
          <a:xfrm>
            <a:off x="5153325" y="1599975"/>
            <a:ext cx="422100" cy="2120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4 down</a:t>
            </a:r>
            <a:endParaRPr/>
          </a:p>
        </p:txBody>
      </p:sp>
      <p:sp>
        <p:nvSpPr>
          <p:cNvPr id="206" name="Google Shape;206;p29"/>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4. what is the word Father James uses to describe</a:t>
            </a:r>
            <a:endParaRPr/>
          </a:p>
          <a:p>
            <a:pPr marL="0" lvl="0" indent="0" algn="l" rtl="0">
              <a:lnSpc>
                <a:spcPct val="100000"/>
              </a:lnSpc>
              <a:spcBef>
                <a:spcPts val="0"/>
              </a:spcBef>
              <a:spcAft>
                <a:spcPts val="0"/>
              </a:spcAft>
              <a:buNone/>
            </a:pPr>
            <a:r>
              <a:rPr lang="en"/>
              <a:t>Murray's plan B (page 123)</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207" name="Google Shape;207;p29"/>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208" name="Google Shape;208;p29"/>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209" name="Google Shape;209;p29"/>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210" name="Google Shape;210;p29"/>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211" name="Google Shape;211;p29"/>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212" name="Google Shape;212;p29"/>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213" name="Google Shape;213;p29"/>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214" name="Google Shape;214;p29"/>
          <p:cNvSpPr/>
          <p:nvPr/>
        </p:nvSpPr>
        <p:spPr>
          <a:xfrm>
            <a:off x="5153325" y="1599975"/>
            <a:ext cx="422100" cy="2120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6 down</a:t>
            </a:r>
            <a:endParaRPr/>
          </a:p>
        </p:txBody>
      </p:sp>
      <p:sp>
        <p:nvSpPr>
          <p:cNvPr id="221" name="Google Shape;221;p30"/>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6. What are the lights that Murray sees in the corner</a:t>
            </a:r>
            <a:endParaRPr/>
          </a:p>
          <a:p>
            <a:pPr marL="0" lvl="0" indent="0" algn="l" rtl="0">
              <a:lnSpc>
                <a:spcPct val="100000"/>
              </a:lnSpc>
              <a:spcBef>
                <a:spcPts val="0"/>
              </a:spcBef>
              <a:spcAft>
                <a:spcPts val="0"/>
              </a:spcAft>
              <a:buNone/>
            </a:pPr>
            <a:r>
              <a:rPr lang="en"/>
              <a:t>of the church? (Page 122)</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222" name="Google Shape;222;p30"/>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223" name="Google Shape;223;p30"/>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224" name="Google Shape;224;p30"/>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225" name="Google Shape;225;p30"/>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226" name="Google Shape;226;p30"/>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227" name="Google Shape;227;p30"/>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228" name="Google Shape;228;p30"/>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229" name="Google Shape;229;p30"/>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230" name="Google Shape;230;p30"/>
          <p:cNvSpPr/>
          <p:nvPr/>
        </p:nvSpPr>
        <p:spPr>
          <a:xfrm>
            <a:off x="6134900" y="1904275"/>
            <a:ext cx="422100" cy="24933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6 down</a:t>
            </a:r>
            <a:endParaRPr/>
          </a:p>
        </p:txBody>
      </p:sp>
      <p:sp>
        <p:nvSpPr>
          <p:cNvPr id="236" name="Google Shape;236;p31"/>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6. What are the lights that Murray sees in the corner</a:t>
            </a:r>
            <a:endParaRPr/>
          </a:p>
          <a:p>
            <a:pPr marL="0" lvl="0" indent="0" algn="l" rtl="0">
              <a:lnSpc>
                <a:spcPct val="100000"/>
              </a:lnSpc>
              <a:spcBef>
                <a:spcPts val="0"/>
              </a:spcBef>
              <a:spcAft>
                <a:spcPts val="0"/>
              </a:spcAft>
              <a:buNone/>
            </a:pPr>
            <a:r>
              <a:rPr lang="en"/>
              <a:t>of the church? (Page 122)</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237" name="Google Shape;237;p31"/>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238" name="Google Shape;238;p31"/>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239" name="Google Shape;239;p31"/>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240" name="Google Shape;240;p31"/>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241" name="Google Shape;241;p31"/>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242" name="Google Shape;242;p31"/>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243" name="Google Shape;243;p31"/>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244" name="Google Shape;244;p31"/>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245" name="Google Shape;245;p31"/>
          <p:cNvSpPr/>
          <p:nvPr/>
        </p:nvSpPr>
        <p:spPr>
          <a:xfrm>
            <a:off x="6134900" y="1904275"/>
            <a:ext cx="422100" cy="24933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chapter 20-22 Summary </a:t>
            </a:r>
            <a:endParaRPr/>
          </a:p>
        </p:txBody>
      </p:sp>
      <p:pic>
        <p:nvPicPr>
          <p:cNvPr id="63" name="Google Shape;63;p14"/>
          <p:cNvPicPr preferRelativeResize="0"/>
          <p:nvPr/>
        </p:nvPicPr>
        <p:blipFill>
          <a:blip r:embed="rId3">
            <a:alphaModFix/>
          </a:blip>
          <a:stretch>
            <a:fillRect/>
          </a:stretch>
        </p:blipFill>
        <p:spPr>
          <a:xfrm>
            <a:off x="208300" y="1015825"/>
            <a:ext cx="2857500" cy="1600200"/>
          </a:xfrm>
          <a:prstGeom prst="rect">
            <a:avLst/>
          </a:prstGeom>
          <a:noFill/>
          <a:ln>
            <a:noFill/>
          </a:ln>
        </p:spPr>
      </p:pic>
      <p:pic>
        <p:nvPicPr>
          <p:cNvPr id="64" name="Google Shape;64;p14"/>
          <p:cNvPicPr preferRelativeResize="0"/>
          <p:nvPr/>
        </p:nvPicPr>
        <p:blipFill>
          <a:blip r:embed="rId4">
            <a:alphaModFix/>
          </a:blip>
          <a:stretch>
            <a:fillRect/>
          </a:stretch>
        </p:blipFill>
        <p:spPr>
          <a:xfrm>
            <a:off x="3520363" y="1015825"/>
            <a:ext cx="2466975" cy="1847850"/>
          </a:xfrm>
          <a:prstGeom prst="rect">
            <a:avLst/>
          </a:prstGeom>
          <a:noFill/>
          <a:ln>
            <a:noFill/>
          </a:ln>
        </p:spPr>
      </p:pic>
      <p:pic>
        <p:nvPicPr>
          <p:cNvPr id="65" name="Google Shape;65;p14"/>
          <p:cNvPicPr preferRelativeResize="0"/>
          <p:nvPr/>
        </p:nvPicPr>
        <p:blipFill>
          <a:blip r:embed="rId5">
            <a:alphaModFix/>
          </a:blip>
          <a:stretch>
            <a:fillRect/>
          </a:stretch>
        </p:blipFill>
        <p:spPr>
          <a:xfrm>
            <a:off x="6638913" y="901525"/>
            <a:ext cx="2505075" cy="1828800"/>
          </a:xfrm>
          <a:prstGeom prst="rect">
            <a:avLst/>
          </a:prstGeom>
          <a:noFill/>
          <a:ln>
            <a:noFill/>
          </a:ln>
        </p:spPr>
      </p:pic>
      <p:sp>
        <p:nvSpPr>
          <p:cNvPr id="66" name="Google Shape;66;p14"/>
          <p:cNvSpPr txBox="1"/>
          <p:nvPr/>
        </p:nvSpPr>
        <p:spPr>
          <a:xfrm>
            <a:off x="196325" y="2866225"/>
            <a:ext cx="2905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Chapter 20 at Benedict’s mansion</a:t>
            </a:r>
            <a:endParaRPr>
              <a:latin typeface="Source Code Pro"/>
              <a:ea typeface="Source Code Pro"/>
              <a:cs typeface="Source Code Pro"/>
              <a:sym typeface="Source Code Pro"/>
            </a:endParaRPr>
          </a:p>
        </p:txBody>
      </p:sp>
      <p:sp>
        <p:nvSpPr>
          <p:cNvPr id="67" name="Google Shape;67;p14"/>
          <p:cNvSpPr txBox="1"/>
          <p:nvPr/>
        </p:nvSpPr>
        <p:spPr>
          <a:xfrm>
            <a:off x="3523875" y="3033100"/>
            <a:ext cx="258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Chapter 21 modeling at community college </a:t>
            </a:r>
            <a:endParaRPr>
              <a:latin typeface="Source Code Pro"/>
              <a:ea typeface="Source Code Pro"/>
              <a:cs typeface="Source Code Pro"/>
              <a:sym typeface="Source Code Pro"/>
            </a:endParaRPr>
          </a:p>
        </p:txBody>
      </p:sp>
      <p:sp>
        <p:nvSpPr>
          <p:cNvPr id="68" name="Google Shape;68;p14"/>
          <p:cNvSpPr txBox="1"/>
          <p:nvPr/>
        </p:nvSpPr>
        <p:spPr>
          <a:xfrm>
            <a:off x="6684575" y="2797525"/>
            <a:ext cx="2375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Chapter 22 Murray playing video games with Jason </a:t>
            </a:r>
            <a:endParaRPr>
              <a:latin typeface="Source Code Pro"/>
              <a:ea typeface="Source Code Pro"/>
              <a:cs typeface="Source Code Pro"/>
              <a:sym typeface="Source Code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7 across</a:t>
            </a:r>
            <a:endParaRPr/>
          </a:p>
        </p:txBody>
      </p:sp>
      <p:sp>
        <p:nvSpPr>
          <p:cNvPr id="252" name="Google Shape;252;p32"/>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7. The team Tiegan was supposed to play against in</a:t>
            </a:r>
            <a:endParaRPr/>
          </a:p>
          <a:p>
            <a:pPr marL="0" lvl="0" indent="0" algn="l" rtl="0">
              <a:lnSpc>
                <a:spcPct val="100000"/>
              </a:lnSpc>
              <a:spcBef>
                <a:spcPts val="0"/>
              </a:spcBef>
              <a:spcAft>
                <a:spcPts val="0"/>
              </a:spcAft>
              <a:buNone/>
            </a:pPr>
            <a:r>
              <a:rPr lang="en"/>
              <a:t>her baseball game. (Page 128)</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253" name="Google Shape;253;p32"/>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254" name="Google Shape;254;p32"/>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255" name="Google Shape;255;p32"/>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256" name="Google Shape;256;p32"/>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257" name="Google Shape;257;p32"/>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258" name="Google Shape;258;p32"/>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259" name="Google Shape;259;p32"/>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260" name="Google Shape;260;p32"/>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261" name="Google Shape;261;p32"/>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
        <p:nvSpPr>
          <p:cNvPr id="262" name="Google Shape;262;p32"/>
          <p:cNvSpPr/>
          <p:nvPr/>
        </p:nvSpPr>
        <p:spPr>
          <a:xfrm>
            <a:off x="5094425" y="2257650"/>
            <a:ext cx="2846700" cy="461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7 across</a:t>
            </a:r>
            <a:endParaRPr/>
          </a:p>
        </p:txBody>
      </p:sp>
      <p:sp>
        <p:nvSpPr>
          <p:cNvPr id="268" name="Google Shape;268;p33"/>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7. The team Tiegan was supposed to play against in</a:t>
            </a:r>
            <a:endParaRPr/>
          </a:p>
          <a:p>
            <a:pPr marL="0" lvl="0" indent="0" algn="l" rtl="0">
              <a:lnSpc>
                <a:spcPct val="100000"/>
              </a:lnSpc>
              <a:spcBef>
                <a:spcPts val="0"/>
              </a:spcBef>
              <a:spcAft>
                <a:spcPts val="0"/>
              </a:spcAft>
              <a:buNone/>
            </a:pPr>
            <a:r>
              <a:rPr lang="en"/>
              <a:t>her baseball game. (Page 128)</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269" name="Google Shape;269;p33"/>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270" name="Google Shape;270;p33"/>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271" name="Google Shape;271;p33"/>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272" name="Google Shape;272;p33"/>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273" name="Google Shape;273;p33"/>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274" name="Google Shape;274;p33"/>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275" name="Google Shape;275;p33"/>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276" name="Google Shape;276;p33"/>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277" name="Google Shape;277;p33"/>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
        <p:nvSpPr>
          <p:cNvPr id="278" name="Google Shape;278;p33"/>
          <p:cNvSpPr/>
          <p:nvPr/>
        </p:nvSpPr>
        <p:spPr>
          <a:xfrm>
            <a:off x="5094425" y="2257650"/>
            <a:ext cx="2846700" cy="461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txBox="1"/>
          <p:nvPr/>
        </p:nvSpPr>
        <p:spPr>
          <a:xfrm>
            <a:off x="5536225" y="2265300"/>
            <a:ext cx="61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y n</a:t>
            </a:r>
            <a:endParaRPr sz="1700">
              <a:latin typeface="Source Code Pro"/>
              <a:ea typeface="Source Code Pro"/>
              <a:cs typeface="Source Code Pro"/>
              <a:sym typeface="Source Code Pro"/>
            </a:endParaRPr>
          </a:p>
        </p:txBody>
      </p:sp>
      <p:sp>
        <p:nvSpPr>
          <p:cNvPr id="280" name="Google Shape;280;p33"/>
          <p:cNvSpPr txBox="1"/>
          <p:nvPr/>
        </p:nvSpPr>
        <p:spPr>
          <a:xfrm>
            <a:off x="6517600" y="2265300"/>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m i</a:t>
            </a:r>
            <a:endParaRPr sz="1700">
              <a:latin typeface="Source Code Pro"/>
              <a:ea typeface="Source Code Pro"/>
              <a:cs typeface="Source Code Pro"/>
              <a:sym typeface="Source Code Pro"/>
            </a:endParaRPr>
          </a:p>
        </p:txBody>
      </p:sp>
      <p:sp>
        <p:nvSpPr>
          <p:cNvPr id="281" name="Google Shape;281;p33"/>
          <p:cNvSpPr txBox="1"/>
          <p:nvPr/>
        </p:nvSpPr>
        <p:spPr>
          <a:xfrm>
            <a:off x="7504150" y="2265300"/>
            <a:ext cx="333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e</a:t>
            </a:r>
            <a:endParaRPr sz="1900">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8 across</a:t>
            </a:r>
            <a:endParaRPr/>
          </a:p>
        </p:txBody>
      </p:sp>
      <p:sp>
        <p:nvSpPr>
          <p:cNvPr id="287" name="Google Shape;287;p34"/>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8. Collins Jackson models while people draw his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288" name="Google Shape;288;p34"/>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289" name="Google Shape;289;p34"/>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290" name="Google Shape;290;p34"/>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291" name="Google Shape;291;p34"/>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292" name="Google Shape;292;p34"/>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293" name="Google Shape;293;p34"/>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294" name="Google Shape;294;p34"/>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295" name="Google Shape;295;p34"/>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296" name="Google Shape;296;p34"/>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
        <p:nvSpPr>
          <p:cNvPr id="297" name="Google Shape;297;p34"/>
          <p:cNvSpPr txBox="1"/>
          <p:nvPr/>
        </p:nvSpPr>
        <p:spPr>
          <a:xfrm>
            <a:off x="5536225" y="2265300"/>
            <a:ext cx="61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y n</a:t>
            </a:r>
            <a:endParaRPr sz="1700">
              <a:latin typeface="Source Code Pro"/>
              <a:ea typeface="Source Code Pro"/>
              <a:cs typeface="Source Code Pro"/>
              <a:sym typeface="Source Code Pro"/>
            </a:endParaRPr>
          </a:p>
        </p:txBody>
      </p:sp>
      <p:sp>
        <p:nvSpPr>
          <p:cNvPr id="298" name="Google Shape;298;p34"/>
          <p:cNvSpPr txBox="1"/>
          <p:nvPr/>
        </p:nvSpPr>
        <p:spPr>
          <a:xfrm>
            <a:off x="6517600" y="2265300"/>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m i</a:t>
            </a:r>
            <a:endParaRPr sz="1700">
              <a:latin typeface="Source Code Pro"/>
              <a:ea typeface="Source Code Pro"/>
              <a:cs typeface="Source Code Pro"/>
              <a:sym typeface="Source Code Pro"/>
            </a:endParaRPr>
          </a:p>
        </p:txBody>
      </p:sp>
      <p:sp>
        <p:nvSpPr>
          <p:cNvPr id="299" name="Google Shape;299;p34"/>
          <p:cNvSpPr txBox="1"/>
          <p:nvPr/>
        </p:nvSpPr>
        <p:spPr>
          <a:xfrm>
            <a:off x="7504150" y="2265300"/>
            <a:ext cx="333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e</a:t>
            </a:r>
            <a:endParaRPr sz="1900">
              <a:latin typeface="Source Code Pro"/>
              <a:ea typeface="Source Code Pro"/>
              <a:cs typeface="Source Code Pro"/>
              <a:sym typeface="Source Code Pro"/>
            </a:endParaRPr>
          </a:p>
        </p:txBody>
      </p:sp>
      <p:sp>
        <p:nvSpPr>
          <p:cNvPr id="300" name="Google Shape;300;p34"/>
          <p:cNvSpPr/>
          <p:nvPr/>
        </p:nvSpPr>
        <p:spPr>
          <a:xfrm>
            <a:off x="4760675" y="3916525"/>
            <a:ext cx="1855200" cy="461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5"/>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8 across</a:t>
            </a:r>
            <a:endParaRPr/>
          </a:p>
        </p:txBody>
      </p:sp>
      <p:sp>
        <p:nvSpPr>
          <p:cNvPr id="306" name="Google Shape;306;p35"/>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8. Collins Jackson models while people draw his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307" name="Google Shape;307;p35"/>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308" name="Google Shape;308;p35"/>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309" name="Google Shape;309;p35"/>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310" name="Google Shape;310;p35"/>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311" name="Google Shape;311;p35"/>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312" name="Google Shape;312;p35"/>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313" name="Google Shape;313;p35"/>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314" name="Google Shape;314;p35"/>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315" name="Google Shape;315;p35"/>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
        <p:nvSpPr>
          <p:cNvPr id="316" name="Google Shape;316;p35"/>
          <p:cNvSpPr txBox="1"/>
          <p:nvPr/>
        </p:nvSpPr>
        <p:spPr>
          <a:xfrm>
            <a:off x="5536225" y="2265300"/>
            <a:ext cx="61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y n</a:t>
            </a:r>
            <a:endParaRPr sz="1700">
              <a:latin typeface="Source Code Pro"/>
              <a:ea typeface="Source Code Pro"/>
              <a:cs typeface="Source Code Pro"/>
              <a:sym typeface="Source Code Pro"/>
            </a:endParaRPr>
          </a:p>
        </p:txBody>
      </p:sp>
      <p:sp>
        <p:nvSpPr>
          <p:cNvPr id="317" name="Google Shape;317;p35"/>
          <p:cNvSpPr txBox="1"/>
          <p:nvPr/>
        </p:nvSpPr>
        <p:spPr>
          <a:xfrm>
            <a:off x="6517600" y="2265300"/>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m i</a:t>
            </a:r>
            <a:endParaRPr sz="1700">
              <a:latin typeface="Source Code Pro"/>
              <a:ea typeface="Source Code Pro"/>
              <a:cs typeface="Source Code Pro"/>
              <a:sym typeface="Source Code Pro"/>
            </a:endParaRPr>
          </a:p>
        </p:txBody>
      </p:sp>
      <p:sp>
        <p:nvSpPr>
          <p:cNvPr id="318" name="Google Shape;318;p35"/>
          <p:cNvSpPr txBox="1"/>
          <p:nvPr/>
        </p:nvSpPr>
        <p:spPr>
          <a:xfrm>
            <a:off x="7504150" y="2265300"/>
            <a:ext cx="333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e</a:t>
            </a:r>
            <a:endParaRPr sz="1900">
              <a:latin typeface="Source Code Pro"/>
              <a:ea typeface="Source Code Pro"/>
              <a:cs typeface="Source Code Pro"/>
              <a:sym typeface="Source Code Pro"/>
            </a:endParaRPr>
          </a:p>
        </p:txBody>
      </p:sp>
      <p:sp>
        <p:nvSpPr>
          <p:cNvPr id="319" name="Google Shape;319;p35"/>
          <p:cNvSpPr/>
          <p:nvPr/>
        </p:nvSpPr>
        <p:spPr>
          <a:xfrm>
            <a:off x="4760675" y="3916525"/>
            <a:ext cx="1855200" cy="461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txBox="1"/>
          <p:nvPr/>
        </p:nvSpPr>
        <p:spPr>
          <a:xfrm>
            <a:off x="4897850" y="3916525"/>
            <a:ext cx="136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H a  n d</a:t>
            </a:r>
            <a:endParaRPr sz="1800">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6"/>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9 across</a:t>
            </a:r>
            <a:endParaRPr/>
          </a:p>
        </p:txBody>
      </p:sp>
      <p:sp>
        <p:nvSpPr>
          <p:cNvPr id="326" name="Google Shape;326;p36"/>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9. What is the picture that Jason painted at the</a:t>
            </a:r>
            <a:endParaRPr/>
          </a:p>
          <a:p>
            <a:pPr marL="0" lvl="0" indent="0" algn="l" rtl="0">
              <a:spcBef>
                <a:spcPts val="1200"/>
              </a:spcBef>
              <a:spcAft>
                <a:spcPts val="1200"/>
              </a:spcAft>
              <a:buNone/>
            </a:pPr>
            <a:r>
              <a:rPr lang="en"/>
              <a:t>community center? (Page 115)</a:t>
            </a:r>
            <a:endParaRPr/>
          </a:p>
        </p:txBody>
      </p:sp>
      <p:pic>
        <p:nvPicPr>
          <p:cNvPr id="327" name="Google Shape;327;p36"/>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328" name="Google Shape;328;p36"/>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329" name="Google Shape;329;p36"/>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330" name="Google Shape;330;p36"/>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331" name="Google Shape;331;p36"/>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332" name="Google Shape;332;p36"/>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333" name="Google Shape;333;p36"/>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334" name="Google Shape;334;p36"/>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335" name="Google Shape;335;p36"/>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
        <p:nvSpPr>
          <p:cNvPr id="336" name="Google Shape;336;p36"/>
          <p:cNvSpPr txBox="1"/>
          <p:nvPr/>
        </p:nvSpPr>
        <p:spPr>
          <a:xfrm>
            <a:off x="5536225" y="2265300"/>
            <a:ext cx="61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y n</a:t>
            </a:r>
            <a:endParaRPr sz="1700">
              <a:latin typeface="Source Code Pro"/>
              <a:ea typeface="Source Code Pro"/>
              <a:cs typeface="Source Code Pro"/>
              <a:sym typeface="Source Code Pro"/>
            </a:endParaRPr>
          </a:p>
        </p:txBody>
      </p:sp>
      <p:sp>
        <p:nvSpPr>
          <p:cNvPr id="337" name="Google Shape;337;p36"/>
          <p:cNvSpPr txBox="1"/>
          <p:nvPr/>
        </p:nvSpPr>
        <p:spPr>
          <a:xfrm>
            <a:off x="6517600" y="2265300"/>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m i</a:t>
            </a:r>
            <a:endParaRPr sz="1700">
              <a:latin typeface="Source Code Pro"/>
              <a:ea typeface="Source Code Pro"/>
              <a:cs typeface="Source Code Pro"/>
              <a:sym typeface="Source Code Pro"/>
            </a:endParaRPr>
          </a:p>
        </p:txBody>
      </p:sp>
      <p:sp>
        <p:nvSpPr>
          <p:cNvPr id="338" name="Google Shape;338;p36"/>
          <p:cNvSpPr txBox="1"/>
          <p:nvPr/>
        </p:nvSpPr>
        <p:spPr>
          <a:xfrm>
            <a:off x="7504150" y="2265300"/>
            <a:ext cx="333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e</a:t>
            </a:r>
            <a:endParaRPr sz="1900">
              <a:latin typeface="Source Code Pro"/>
              <a:ea typeface="Source Code Pro"/>
              <a:cs typeface="Source Code Pro"/>
              <a:sym typeface="Source Code Pro"/>
            </a:endParaRPr>
          </a:p>
        </p:txBody>
      </p:sp>
      <p:sp>
        <p:nvSpPr>
          <p:cNvPr id="339" name="Google Shape;339;p36"/>
          <p:cNvSpPr txBox="1"/>
          <p:nvPr/>
        </p:nvSpPr>
        <p:spPr>
          <a:xfrm>
            <a:off x="4897850" y="3916525"/>
            <a:ext cx="136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H a  n d</a:t>
            </a:r>
            <a:endParaRPr sz="1800">
              <a:latin typeface="Source Code Pro"/>
              <a:ea typeface="Source Code Pro"/>
              <a:cs typeface="Source Code Pro"/>
              <a:sym typeface="Source Code Pro"/>
            </a:endParaRPr>
          </a:p>
        </p:txBody>
      </p:sp>
      <p:sp>
        <p:nvSpPr>
          <p:cNvPr id="340" name="Google Shape;340;p36"/>
          <p:cNvSpPr/>
          <p:nvPr/>
        </p:nvSpPr>
        <p:spPr>
          <a:xfrm>
            <a:off x="6772925" y="3896900"/>
            <a:ext cx="1491900" cy="4464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9 across</a:t>
            </a:r>
            <a:endParaRPr/>
          </a:p>
        </p:txBody>
      </p:sp>
      <p:sp>
        <p:nvSpPr>
          <p:cNvPr id="346" name="Google Shape;346;p37"/>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9. What is the picture that Jason painted at the</a:t>
            </a:r>
            <a:endParaRPr/>
          </a:p>
          <a:p>
            <a:pPr marL="0" lvl="0" indent="0" algn="l" rtl="0">
              <a:spcBef>
                <a:spcPts val="1200"/>
              </a:spcBef>
              <a:spcAft>
                <a:spcPts val="1200"/>
              </a:spcAft>
              <a:buNone/>
            </a:pPr>
            <a:r>
              <a:rPr lang="en"/>
              <a:t>community center? (Page 115)</a:t>
            </a:r>
            <a:endParaRPr/>
          </a:p>
        </p:txBody>
      </p:sp>
      <p:pic>
        <p:nvPicPr>
          <p:cNvPr id="347" name="Google Shape;347;p37"/>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348" name="Google Shape;348;p37"/>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349" name="Google Shape;349;p37"/>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350" name="Google Shape;350;p37"/>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351" name="Google Shape;351;p37"/>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352" name="Google Shape;352;p37"/>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353" name="Google Shape;353;p37"/>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354" name="Google Shape;354;p37"/>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355" name="Google Shape;355;p37"/>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
        <p:nvSpPr>
          <p:cNvPr id="356" name="Google Shape;356;p37"/>
          <p:cNvSpPr txBox="1"/>
          <p:nvPr/>
        </p:nvSpPr>
        <p:spPr>
          <a:xfrm>
            <a:off x="5536225" y="2265300"/>
            <a:ext cx="61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y n</a:t>
            </a:r>
            <a:endParaRPr sz="1700">
              <a:latin typeface="Source Code Pro"/>
              <a:ea typeface="Source Code Pro"/>
              <a:cs typeface="Source Code Pro"/>
              <a:sym typeface="Source Code Pro"/>
            </a:endParaRPr>
          </a:p>
        </p:txBody>
      </p:sp>
      <p:sp>
        <p:nvSpPr>
          <p:cNvPr id="357" name="Google Shape;357;p37"/>
          <p:cNvSpPr txBox="1"/>
          <p:nvPr/>
        </p:nvSpPr>
        <p:spPr>
          <a:xfrm>
            <a:off x="6517600" y="2265300"/>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m i</a:t>
            </a:r>
            <a:endParaRPr sz="1700">
              <a:latin typeface="Source Code Pro"/>
              <a:ea typeface="Source Code Pro"/>
              <a:cs typeface="Source Code Pro"/>
              <a:sym typeface="Source Code Pro"/>
            </a:endParaRPr>
          </a:p>
        </p:txBody>
      </p:sp>
      <p:sp>
        <p:nvSpPr>
          <p:cNvPr id="358" name="Google Shape;358;p37"/>
          <p:cNvSpPr txBox="1"/>
          <p:nvPr/>
        </p:nvSpPr>
        <p:spPr>
          <a:xfrm>
            <a:off x="7504150" y="2265300"/>
            <a:ext cx="333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e</a:t>
            </a:r>
            <a:endParaRPr sz="1900">
              <a:latin typeface="Source Code Pro"/>
              <a:ea typeface="Source Code Pro"/>
              <a:cs typeface="Source Code Pro"/>
              <a:sym typeface="Source Code Pro"/>
            </a:endParaRPr>
          </a:p>
        </p:txBody>
      </p:sp>
      <p:sp>
        <p:nvSpPr>
          <p:cNvPr id="359" name="Google Shape;359;p37"/>
          <p:cNvSpPr txBox="1"/>
          <p:nvPr/>
        </p:nvSpPr>
        <p:spPr>
          <a:xfrm>
            <a:off x="4897850" y="3916525"/>
            <a:ext cx="136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H a  n d</a:t>
            </a:r>
            <a:endParaRPr sz="1800">
              <a:latin typeface="Source Code Pro"/>
              <a:ea typeface="Source Code Pro"/>
              <a:cs typeface="Source Code Pro"/>
              <a:sym typeface="Source Code Pro"/>
            </a:endParaRPr>
          </a:p>
        </p:txBody>
      </p:sp>
      <p:sp>
        <p:nvSpPr>
          <p:cNvPr id="360" name="Google Shape;360;p37"/>
          <p:cNvSpPr/>
          <p:nvPr/>
        </p:nvSpPr>
        <p:spPr>
          <a:xfrm>
            <a:off x="6772925" y="3896900"/>
            <a:ext cx="1491900" cy="4464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txBox="1"/>
          <p:nvPr/>
        </p:nvSpPr>
        <p:spPr>
          <a:xfrm>
            <a:off x="6821988" y="3901625"/>
            <a:ext cx="39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d</a:t>
            </a:r>
            <a:endParaRPr sz="1800">
              <a:latin typeface="Source Code Pro"/>
              <a:ea typeface="Source Code Pro"/>
              <a:cs typeface="Source Code Pro"/>
              <a:sym typeface="Source Code Pro"/>
            </a:endParaRPr>
          </a:p>
        </p:txBody>
      </p:sp>
      <p:sp>
        <p:nvSpPr>
          <p:cNvPr id="362" name="Google Shape;362;p37"/>
          <p:cNvSpPr txBox="1"/>
          <p:nvPr/>
        </p:nvSpPr>
        <p:spPr>
          <a:xfrm>
            <a:off x="7469850" y="3975425"/>
            <a:ext cx="716700" cy="31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363" name="Google Shape;363;p37"/>
          <p:cNvSpPr txBox="1"/>
          <p:nvPr/>
        </p:nvSpPr>
        <p:spPr>
          <a:xfrm>
            <a:off x="7548575" y="3909275"/>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r t</a:t>
            </a:r>
            <a:endParaRPr sz="1700">
              <a:latin typeface="Source Code Pro"/>
              <a:ea typeface="Source Code Pro"/>
              <a:cs typeface="Source Code Pro"/>
              <a:sym typeface="Source Code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8"/>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10 across</a:t>
            </a:r>
            <a:endParaRPr/>
          </a:p>
        </p:txBody>
      </p:sp>
      <p:sp>
        <p:nvSpPr>
          <p:cNvPr id="369" name="Google Shape;369;p38"/>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10. On page 123, Murray says, 'What's life without a</a:t>
            </a:r>
            <a:endParaRPr/>
          </a:p>
          <a:p>
            <a:pPr marL="0" lvl="0" indent="0" algn="l" rtl="0">
              <a:spcBef>
                <a:spcPts val="1200"/>
              </a:spcBef>
              <a:spcAft>
                <a:spcPts val="0"/>
              </a:spcAft>
              <a:buNone/>
            </a:pPr>
            <a:r>
              <a:rPr lang="en"/>
              <a:t>little ________.</a:t>
            </a:r>
            <a:endParaRPr/>
          </a:p>
          <a:p>
            <a:pPr marL="0" lvl="0" indent="0" algn="l" rtl="0">
              <a:spcBef>
                <a:spcPts val="1200"/>
              </a:spcBef>
              <a:spcAft>
                <a:spcPts val="1200"/>
              </a:spcAft>
              <a:buNone/>
            </a:pPr>
            <a:endParaRPr/>
          </a:p>
        </p:txBody>
      </p:sp>
      <p:pic>
        <p:nvPicPr>
          <p:cNvPr id="370" name="Google Shape;370;p38"/>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371" name="Google Shape;371;p38"/>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372" name="Google Shape;372;p38"/>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373" name="Google Shape;373;p38"/>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374" name="Google Shape;374;p38"/>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375" name="Google Shape;375;p38"/>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376" name="Google Shape;376;p38"/>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377" name="Google Shape;377;p38"/>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378" name="Google Shape;378;p38"/>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
        <p:nvSpPr>
          <p:cNvPr id="379" name="Google Shape;379;p38"/>
          <p:cNvSpPr txBox="1"/>
          <p:nvPr/>
        </p:nvSpPr>
        <p:spPr>
          <a:xfrm>
            <a:off x="5536225" y="2265300"/>
            <a:ext cx="61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y n</a:t>
            </a:r>
            <a:endParaRPr sz="1700">
              <a:latin typeface="Source Code Pro"/>
              <a:ea typeface="Source Code Pro"/>
              <a:cs typeface="Source Code Pro"/>
              <a:sym typeface="Source Code Pro"/>
            </a:endParaRPr>
          </a:p>
        </p:txBody>
      </p:sp>
      <p:sp>
        <p:nvSpPr>
          <p:cNvPr id="380" name="Google Shape;380;p38"/>
          <p:cNvSpPr txBox="1"/>
          <p:nvPr/>
        </p:nvSpPr>
        <p:spPr>
          <a:xfrm>
            <a:off x="6517600" y="2265300"/>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m i</a:t>
            </a:r>
            <a:endParaRPr sz="1700">
              <a:latin typeface="Source Code Pro"/>
              <a:ea typeface="Source Code Pro"/>
              <a:cs typeface="Source Code Pro"/>
              <a:sym typeface="Source Code Pro"/>
            </a:endParaRPr>
          </a:p>
        </p:txBody>
      </p:sp>
      <p:sp>
        <p:nvSpPr>
          <p:cNvPr id="381" name="Google Shape;381;p38"/>
          <p:cNvSpPr txBox="1"/>
          <p:nvPr/>
        </p:nvSpPr>
        <p:spPr>
          <a:xfrm>
            <a:off x="7504150" y="2265300"/>
            <a:ext cx="333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e</a:t>
            </a:r>
            <a:endParaRPr sz="1900">
              <a:latin typeface="Source Code Pro"/>
              <a:ea typeface="Source Code Pro"/>
              <a:cs typeface="Source Code Pro"/>
              <a:sym typeface="Source Code Pro"/>
            </a:endParaRPr>
          </a:p>
        </p:txBody>
      </p:sp>
      <p:sp>
        <p:nvSpPr>
          <p:cNvPr id="382" name="Google Shape;382;p38"/>
          <p:cNvSpPr txBox="1"/>
          <p:nvPr/>
        </p:nvSpPr>
        <p:spPr>
          <a:xfrm>
            <a:off x="4897850" y="3916525"/>
            <a:ext cx="136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H a  n d</a:t>
            </a:r>
            <a:endParaRPr sz="1800">
              <a:latin typeface="Source Code Pro"/>
              <a:ea typeface="Source Code Pro"/>
              <a:cs typeface="Source Code Pro"/>
              <a:sym typeface="Source Code Pro"/>
            </a:endParaRPr>
          </a:p>
        </p:txBody>
      </p:sp>
      <p:sp>
        <p:nvSpPr>
          <p:cNvPr id="383" name="Google Shape;383;p38"/>
          <p:cNvSpPr txBox="1"/>
          <p:nvPr/>
        </p:nvSpPr>
        <p:spPr>
          <a:xfrm>
            <a:off x="6821988" y="3901625"/>
            <a:ext cx="39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d</a:t>
            </a:r>
            <a:endParaRPr sz="1800">
              <a:latin typeface="Source Code Pro"/>
              <a:ea typeface="Source Code Pro"/>
              <a:cs typeface="Source Code Pro"/>
              <a:sym typeface="Source Code Pro"/>
            </a:endParaRPr>
          </a:p>
        </p:txBody>
      </p:sp>
      <p:sp>
        <p:nvSpPr>
          <p:cNvPr id="384" name="Google Shape;384;p38"/>
          <p:cNvSpPr txBox="1"/>
          <p:nvPr/>
        </p:nvSpPr>
        <p:spPr>
          <a:xfrm>
            <a:off x="7469850" y="3975425"/>
            <a:ext cx="71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385" name="Google Shape;385;p38"/>
          <p:cNvSpPr txBox="1"/>
          <p:nvPr/>
        </p:nvSpPr>
        <p:spPr>
          <a:xfrm>
            <a:off x="7548575" y="3909275"/>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r t</a:t>
            </a:r>
            <a:endParaRPr sz="1700">
              <a:latin typeface="Source Code Pro"/>
              <a:ea typeface="Source Code Pro"/>
              <a:cs typeface="Source Code Pro"/>
              <a:sym typeface="Source Code Pro"/>
            </a:endParaRPr>
          </a:p>
        </p:txBody>
      </p:sp>
      <p:sp>
        <p:nvSpPr>
          <p:cNvPr id="386" name="Google Shape;386;p38"/>
          <p:cNvSpPr/>
          <p:nvPr/>
        </p:nvSpPr>
        <p:spPr>
          <a:xfrm>
            <a:off x="6439200" y="4554550"/>
            <a:ext cx="1491900" cy="461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9"/>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10 across</a:t>
            </a:r>
            <a:endParaRPr/>
          </a:p>
        </p:txBody>
      </p:sp>
      <p:sp>
        <p:nvSpPr>
          <p:cNvPr id="392" name="Google Shape;392;p39"/>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10. On page 123, Murray says, 'What's life without a</a:t>
            </a:r>
            <a:endParaRPr/>
          </a:p>
          <a:p>
            <a:pPr marL="0" lvl="0" indent="0" algn="l" rtl="0">
              <a:spcBef>
                <a:spcPts val="1200"/>
              </a:spcBef>
              <a:spcAft>
                <a:spcPts val="0"/>
              </a:spcAft>
              <a:buNone/>
            </a:pPr>
            <a:r>
              <a:rPr lang="en"/>
              <a:t>little ________.</a:t>
            </a:r>
            <a:endParaRPr/>
          </a:p>
          <a:p>
            <a:pPr marL="0" lvl="0" indent="0" algn="l" rtl="0">
              <a:spcBef>
                <a:spcPts val="1200"/>
              </a:spcBef>
              <a:spcAft>
                <a:spcPts val="1200"/>
              </a:spcAft>
              <a:buNone/>
            </a:pPr>
            <a:endParaRPr/>
          </a:p>
        </p:txBody>
      </p:sp>
      <p:pic>
        <p:nvPicPr>
          <p:cNvPr id="393" name="Google Shape;393;p39"/>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394" name="Google Shape;394;p39"/>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
        <p:nvSpPr>
          <p:cNvPr id="395" name="Google Shape;395;p39"/>
          <p:cNvSpPr txBox="1"/>
          <p:nvPr/>
        </p:nvSpPr>
        <p:spPr>
          <a:xfrm>
            <a:off x="8137325" y="314100"/>
            <a:ext cx="382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Code Pro"/>
                <a:ea typeface="Source Code Pro"/>
                <a:cs typeface="Source Code Pro"/>
                <a:sym typeface="Source Code Pro"/>
              </a:rPr>
              <a:t>apple</a:t>
            </a:r>
            <a:endParaRPr sz="2000">
              <a:latin typeface="Source Code Pro"/>
              <a:ea typeface="Source Code Pro"/>
              <a:cs typeface="Source Code Pro"/>
              <a:sym typeface="Source Code Pro"/>
            </a:endParaRPr>
          </a:p>
        </p:txBody>
      </p:sp>
      <p:sp>
        <p:nvSpPr>
          <p:cNvPr id="396" name="Google Shape;396;p39"/>
          <p:cNvSpPr txBox="1"/>
          <p:nvPr/>
        </p:nvSpPr>
        <p:spPr>
          <a:xfrm>
            <a:off x="6822000" y="1590175"/>
            <a:ext cx="13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B   u  s  h</a:t>
            </a:r>
            <a:endParaRPr>
              <a:latin typeface="Source Code Pro"/>
              <a:ea typeface="Source Code Pro"/>
              <a:cs typeface="Source Code Pro"/>
              <a:sym typeface="Source Code Pro"/>
            </a:endParaRPr>
          </a:p>
        </p:txBody>
      </p:sp>
      <p:sp>
        <p:nvSpPr>
          <p:cNvPr id="397" name="Google Shape;397;p39"/>
          <p:cNvSpPr txBox="1"/>
          <p:nvPr/>
        </p:nvSpPr>
        <p:spPr>
          <a:xfrm>
            <a:off x="8520125" y="1590175"/>
            <a:ext cx="38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s</a:t>
            </a:r>
            <a:endParaRPr>
              <a:latin typeface="Source Code Pro"/>
              <a:ea typeface="Source Code Pro"/>
              <a:cs typeface="Source Code Pro"/>
              <a:sym typeface="Source Code Pro"/>
            </a:endParaRPr>
          </a:p>
        </p:txBody>
      </p:sp>
      <p:sp>
        <p:nvSpPr>
          <p:cNvPr id="398" name="Google Shape;398;p39"/>
          <p:cNvSpPr txBox="1"/>
          <p:nvPr/>
        </p:nvSpPr>
        <p:spPr>
          <a:xfrm>
            <a:off x="7170550" y="1236800"/>
            <a:ext cx="33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b</a:t>
            </a:r>
            <a:endParaRPr sz="1800">
              <a:latin typeface="Source Code Pro"/>
              <a:ea typeface="Source Code Pro"/>
              <a:cs typeface="Source Code Pro"/>
              <a:sym typeface="Source Code Pro"/>
            </a:endParaRPr>
          </a:p>
        </p:txBody>
      </p:sp>
      <p:sp>
        <p:nvSpPr>
          <p:cNvPr id="399" name="Google Shape;399;p39"/>
          <p:cNvSpPr txBox="1"/>
          <p:nvPr/>
        </p:nvSpPr>
        <p:spPr>
          <a:xfrm>
            <a:off x="7195000" y="1943525"/>
            <a:ext cx="2553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tterflies</a:t>
            </a:r>
            <a:endParaRPr sz="2100">
              <a:latin typeface="Source Code Pro"/>
              <a:ea typeface="Source Code Pro"/>
              <a:cs typeface="Source Code Pro"/>
              <a:sym typeface="Source Code Pro"/>
            </a:endParaRPr>
          </a:p>
        </p:txBody>
      </p:sp>
      <p:sp>
        <p:nvSpPr>
          <p:cNvPr id="400" name="Google Shape;400;p39"/>
          <p:cNvSpPr txBox="1"/>
          <p:nvPr/>
        </p:nvSpPr>
        <p:spPr>
          <a:xfrm>
            <a:off x="5192600" y="1980550"/>
            <a:ext cx="2304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Source Code Pro"/>
                <a:ea typeface="Source Code Pro"/>
                <a:cs typeface="Source Code Pro"/>
                <a:sym typeface="Source Code Pro"/>
              </a:rPr>
              <a:t>idnap</a:t>
            </a:r>
            <a:endParaRPr sz="1900">
              <a:latin typeface="Source Code Pro"/>
              <a:ea typeface="Source Code Pro"/>
              <a:cs typeface="Source Code Pro"/>
              <a:sym typeface="Source Code Pro"/>
            </a:endParaRPr>
          </a:p>
        </p:txBody>
      </p:sp>
      <p:sp>
        <p:nvSpPr>
          <p:cNvPr id="401" name="Google Shape;401;p39"/>
          <p:cNvSpPr txBox="1"/>
          <p:nvPr/>
        </p:nvSpPr>
        <p:spPr>
          <a:xfrm>
            <a:off x="6154525" y="1953350"/>
            <a:ext cx="3336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candles</a:t>
            </a:r>
            <a:endParaRPr sz="2100">
              <a:latin typeface="Source Code Pro"/>
              <a:ea typeface="Source Code Pro"/>
              <a:cs typeface="Source Code Pro"/>
              <a:sym typeface="Source Code Pro"/>
            </a:endParaRPr>
          </a:p>
        </p:txBody>
      </p:sp>
      <p:sp>
        <p:nvSpPr>
          <p:cNvPr id="402" name="Google Shape;402;p39"/>
          <p:cNvSpPr txBox="1"/>
          <p:nvPr/>
        </p:nvSpPr>
        <p:spPr>
          <a:xfrm>
            <a:off x="5536225" y="2265300"/>
            <a:ext cx="618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y n</a:t>
            </a:r>
            <a:endParaRPr sz="1700">
              <a:latin typeface="Source Code Pro"/>
              <a:ea typeface="Source Code Pro"/>
              <a:cs typeface="Source Code Pro"/>
              <a:sym typeface="Source Code Pro"/>
            </a:endParaRPr>
          </a:p>
        </p:txBody>
      </p:sp>
      <p:sp>
        <p:nvSpPr>
          <p:cNvPr id="403" name="Google Shape;403;p39"/>
          <p:cNvSpPr txBox="1"/>
          <p:nvPr/>
        </p:nvSpPr>
        <p:spPr>
          <a:xfrm>
            <a:off x="6517600" y="2265300"/>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m i</a:t>
            </a:r>
            <a:endParaRPr sz="1700">
              <a:latin typeface="Source Code Pro"/>
              <a:ea typeface="Source Code Pro"/>
              <a:cs typeface="Source Code Pro"/>
              <a:sym typeface="Source Code Pro"/>
            </a:endParaRPr>
          </a:p>
        </p:txBody>
      </p:sp>
      <p:sp>
        <p:nvSpPr>
          <p:cNvPr id="404" name="Google Shape;404;p39"/>
          <p:cNvSpPr txBox="1"/>
          <p:nvPr/>
        </p:nvSpPr>
        <p:spPr>
          <a:xfrm>
            <a:off x="7504150" y="2265300"/>
            <a:ext cx="333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e</a:t>
            </a:r>
            <a:endParaRPr sz="1900">
              <a:latin typeface="Source Code Pro"/>
              <a:ea typeface="Source Code Pro"/>
              <a:cs typeface="Source Code Pro"/>
              <a:sym typeface="Source Code Pro"/>
            </a:endParaRPr>
          </a:p>
        </p:txBody>
      </p:sp>
      <p:sp>
        <p:nvSpPr>
          <p:cNvPr id="405" name="Google Shape;405;p39"/>
          <p:cNvSpPr txBox="1"/>
          <p:nvPr/>
        </p:nvSpPr>
        <p:spPr>
          <a:xfrm>
            <a:off x="4897850" y="3916525"/>
            <a:ext cx="136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H a  n d</a:t>
            </a:r>
            <a:endParaRPr sz="1800">
              <a:latin typeface="Source Code Pro"/>
              <a:ea typeface="Source Code Pro"/>
              <a:cs typeface="Source Code Pro"/>
              <a:sym typeface="Source Code Pro"/>
            </a:endParaRPr>
          </a:p>
        </p:txBody>
      </p:sp>
      <p:sp>
        <p:nvSpPr>
          <p:cNvPr id="406" name="Google Shape;406;p39"/>
          <p:cNvSpPr txBox="1"/>
          <p:nvPr/>
        </p:nvSpPr>
        <p:spPr>
          <a:xfrm>
            <a:off x="6821988" y="3901625"/>
            <a:ext cx="392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d</a:t>
            </a:r>
            <a:endParaRPr sz="1800">
              <a:latin typeface="Source Code Pro"/>
              <a:ea typeface="Source Code Pro"/>
              <a:cs typeface="Source Code Pro"/>
              <a:sym typeface="Source Code Pro"/>
            </a:endParaRPr>
          </a:p>
        </p:txBody>
      </p:sp>
      <p:sp>
        <p:nvSpPr>
          <p:cNvPr id="407" name="Google Shape;407;p39"/>
          <p:cNvSpPr txBox="1"/>
          <p:nvPr/>
        </p:nvSpPr>
        <p:spPr>
          <a:xfrm>
            <a:off x="7469850" y="3975425"/>
            <a:ext cx="71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408" name="Google Shape;408;p39"/>
          <p:cNvSpPr txBox="1"/>
          <p:nvPr/>
        </p:nvSpPr>
        <p:spPr>
          <a:xfrm>
            <a:off x="7548575" y="3909275"/>
            <a:ext cx="677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r t</a:t>
            </a:r>
            <a:endParaRPr sz="1700">
              <a:latin typeface="Source Code Pro"/>
              <a:ea typeface="Source Code Pro"/>
              <a:cs typeface="Source Code Pro"/>
              <a:sym typeface="Source Code Pro"/>
            </a:endParaRPr>
          </a:p>
        </p:txBody>
      </p:sp>
      <p:sp>
        <p:nvSpPr>
          <p:cNvPr id="409" name="Google Shape;409;p39"/>
          <p:cNvSpPr/>
          <p:nvPr/>
        </p:nvSpPr>
        <p:spPr>
          <a:xfrm>
            <a:off x="6439200" y="4554550"/>
            <a:ext cx="1491900" cy="461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txBox="1"/>
          <p:nvPr/>
        </p:nvSpPr>
        <p:spPr>
          <a:xfrm>
            <a:off x="6517600" y="4554550"/>
            <a:ext cx="67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R i</a:t>
            </a:r>
            <a:endParaRPr sz="1800">
              <a:latin typeface="Source Code Pro"/>
              <a:ea typeface="Source Code Pro"/>
              <a:cs typeface="Source Code Pro"/>
              <a:sym typeface="Source Code Pro"/>
            </a:endParaRPr>
          </a:p>
        </p:txBody>
      </p:sp>
      <p:sp>
        <p:nvSpPr>
          <p:cNvPr id="411" name="Google Shape;411;p39"/>
          <p:cNvSpPr txBox="1"/>
          <p:nvPr/>
        </p:nvSpPr>
        <p:spPr>
          <a:xfrm>
            <a:off x="7479550" y="4554550"/>
            <a:ext cx="38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k</a:t>
            </a:r>
            <a:endParaRPr sz="1800">
              <a:latin typeface="Source Code Pro"/>
              <a:ea typeface="Source Code Pro"/>
              <a:cs typeface="Source Code Pro"/>
              <a:sym typeface="Source Code Pr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March madness</a:t>
            </a:r>
            <a:endParaRPr/>
          </a:p>
        </p:txBody>
      </p:sp>
      <p:sp>
        <p:nvSpPr>
          <p:cNvPr id="417" name="Google Shape;417;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Will anybody be watching March Madness?</a:t>
            </a:r>
            <a:endParaRPr/>
          </a:p>
          <a:p>
            <a:pPr marL="0" lvl="0" indent="0" algn="l" rtl="0">
              <a:spcBef>
                <a:spcPts val="1200"/>
              </a:spcBef>
              <a:spcAft>
                <a:spcPts val="1200"/>
              </a:spcAft>
              <a:buNone/>
            </a:pPr>
            <a:r>
              <a:rPr lang="en"/>
              <a:t>Predictions?</a:t>
            </a:r>
            <a:endParaRPr/>
          </a:p>
        </p:txBody>
      </p:sp>
      <p:pic>
        <p:nvPicPr>
          <p:cNvPr id="418" name="Google Shape;418;p40"/>
          <p:cNvPicPr preferRelativeResize="0"/>
          <p:nvPr/>
        </p:nvPicPr>
        <p:blipFill>
          <a:blip r:embed="rId3">
            <a:alphaModFix/>
          </a:blip>
          <a:stretch>
            <a:fillRect/>
          </a:stretch>
        </p:blipFill>
        <p:spPr>
          <a:xfrm>
            <a:off x="2785142" y="2648225"/>
            <a:ext cx="3573726" cy="2302075"/>
          </a:xfrm>
          <a:prstGeom prst="rect">
            <a:avLst/>
          </a:prstGeom>
          <a:noFill/>
          <a:ln>
            <a:noFill/>
          </a:ln>
        </p:spPr>
      </p:pic>
      <p:pic>
        <p:nvPicPr>
          <p:cNvPr id="419" name="Google Shape;419;p40"/>
          <p:cNvPicPr preferRelativeResize="0"/>
          <p:nvPr/>
        </p:nvPicPr>
        <p:blipFill>
          <a:blip r:embed="rId4">
            <a:alphaModFix/>
          </a:blip>
          <a:stretch>
            <a:fillRect/>
          </a:stretch>
        </p:blipFill>
        <p:spPr>
          <a:xfrm>
            <a:off x="22900" y="2420850"/>
            <a:ext cx="2762250" cy="1657350"/>
          </a:xfrm>
          <a:prstGeom prst="rect">
            <a:avLst/>
          </a:prstGeom>
          <a:noFill/>
          <a:ln>
            <a:noFill/>
          </a:ln>
        </p:spPr>
      </p:pic>
      <p:pic>
        <p:nvPicPr>
          <p:cNvPr id="420" name="Google Shape;420;p40"/>
          <p:cNvPicPr preferRelativeResize="0"/>
          <p:nvPr/>
        </p:nvPicPr>
        <p:blipFill>
          <a:blip r:embed="rId5">
            <a:alphaModFix/>
          </a:blip>
          <a:stretch>
            <a:fillRect/>
          </a:stretch>
        </p:blipFill>
        <p:spPr>
          <a:xfrm>
            <a:off x="6358863" y="2335113"/>
            <a:ext cx="2619375" cy="174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Chapters 23-25 summary</a:t>
            </a:r>
            <a:endParaRPr/>
          </a:p>
        </p:txBody>
      </p:sp>
      <p:pic>
        <p:nvPicPr>
          <p:cNvPr id="74" name="Google Shape;74;p15"/>
          <p:cNvPicPr preferRelativeResize="0"/>
          <p:nvPr/>
        </p:nvPicPr>
        <p:blipFill>
          <a:blip r:embed="rId3">
            <a:alphaModFix/>
          </a:blip>
          <a:stretch>
            <a:fillRect/>
          </a:stretch>
        </p:blipFill>
        <p:spPr>
          <a:xfrm>
            <a:off x="175675" y="1093838"/>
            <a:ext cx="2647950" cy="1724025"/>
          </a:xfrm>
          <a:prstGeom prst="rect">
            <a:avLst/>
          </a:prstGeom>
          <a:noFill/>
          <a:ln>
            <a:noFill/>
          </a:ln>
        </p:spPr>
      </p:pic>
      <p:pic>
        <p:nvPicPr>
          <p:cNvPr id="75" name="Google Shape;75;p15"/>
          <p:cNvPicPr preferRelativeResize="0"/>
          <p:nvPr/>
        </p:nvPicPr>
        <p:blipFill>
          <a:blip r:embed="rId4">
            <a:alphaModFix/>
          </a:blip>
          <a:stretch>
            <a:fillRect/>
          </a:stretch>
        </p:blipFill>
        <p:spPr>
          <a:xfrm>
            <a:off x="3390900" y="1093838"/>
            <a:ext cx="2362200" cy="1933575"/>
          </a:xfrm>
          <a:prstGeom prst="rect">
            <a:avLst/>
          </a:prstGeom>
          <a:noFill/>
          <a:ln>
            <a:noFill/>
          </a:ln>
        </p:spPr>
      </p:pic>
      <p:pic>
        <p:nvPicPr>
          <p:cNvPr id="76" name="Google Shape;76;p15"/>
          <p:cNvPicPr preferRelativeResize="0"/>
          <p:nvPr/>
        </p:nvPicPr>
        <p:blipFill>
          <a:blip r:embed="rId5">
            <a:alphaModFix/>
          </a:blip>
          <a:stretch>
            <a:fillRect/>
          </a:stretch>
        </p:blipFill>
        <p:spPr>
          <a:xfrm>
            <a:off x="6203400" y="1084313"/>
            <a:ext cx="2628900" cy="1743075"/>
          </a:xfrm>
          <a:prstGeom prst="rect">
            <a:avLst/>
          </a:prstGeom>
          <a:noFill/>
          <a:ln>
            <a:noFill/>
          </a:ln>
        </p:spPr>
      </p:pic>
      <p:sp>
        <p:nvSpPr>
          <p:cNvPr id="77" name="Google Shape;77;p15"/>
          <p:cNvSpPr txBox="1"/>
          <p:nvPr/>
        </p:nvSpPr>
        <p:spPr>
          <a:xfrm>
            <a:off x="176675" y="3111625"/>
            <a:ext cx="265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Chapter 23 at the church</a:t>
            </a:r>
            <a:endParaRPr>
              <a:latin typeface="Source Code Pro"/>
              <a:ea typeface="Source Code Pro"/>
              <a:cs typeface="Source Code Pro"/>
              <a:sym typeface="Source Code Pro"/>
            </a:endParaRPr>
          </a:p>
        </p:txBody>
      </p:sp>
      <p:sp>
        <p:nvSpPr>
          <p:cNvPr id="78" name="Google Shape;78;p15"/>
          <p:cNvSpPr txBox="1"/>
          <p:nvPr/>
        </p:nvSpPr>
        <p:spPr>
          <a:xfrm>
            <a:off x="3337375" y="3258850"/>
            <a:ext cx="2552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Chapter 24 waiting for Jason </a:t>
            </a:r>
            <a:endParaRPr>
              <a:latin typeface="Source Code Pro"/>
              <a:ea typeface="Source Code Pro"/>
              <a:cs typeface="Source Code Pro"/>
              <a:sym typeface="Source Code Pro"/>
            </a:endParaRPr>
          </a:p>
        </p:txBody>
      </p:sp>
      <p:sp>
        <p:nvSpPr>
          <p:cNvPr id="79" name="Google Shape;79;p15"/>
          <p:cNvSpPr txBox="1"/>
          <p:nvPr/>
        </p:nvSpPr>
        <p:spPr>
          <a:xfrm>
            <a:off x="6468650" y="3003650"/>
            <a:ext cx="2463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Chapter 25 hiding in suitcase</a:t>
            </a:r>
            <a:endParaRPr>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1</a:t>
            </a:r>
            <a:endParaRPr/>
          </a:p>
          <a:p>
            <a:pPr marL="0" lvl="0" indent="0" algn="l" rtl="0">
              <a:spcBef>
                <a:spcPts val="0"/>
              </a:spcBef>
              <a:spcAft>
                <a:spcPts val="0"/>
              </a:spcAft>
              <a:buNone/>
            </a:pPr>
            <a:endParaRPr/>
          </a:p>
        </p:txBody>
      </p:sp>
      <p:sp>
        <p:nvSpPr>
          <p:cNvPr id="85" name="Google Shape;85;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17500" algn="l" rtl="0">
              <a:lnSpc>
                <a:spcPct val="100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On page 110, Murray asks Mr. Cashman if Jason can go to Chicago to take batting practice at Wrigley Field on Saturday. Mr. Cashman’s final answer is, “When he’s here, he’s mine. Understood?”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Does this answer surprise you?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Why or why not?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What does Murray think about this response?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Would you let your 10 year old go off on a trip with an old man that you don’t know well?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2</a:t>
            </a:r>
            <a:endParaRPr/>
          </a:p>
        </p:txBody>
      </p:sp>
      <p:sp>
        <p:nvSpPr>
          <p:cNvPr id="91" name="Google Shape;91;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17500" algn="l" rtl="0">
              <a:lnSpc>
                <a:spcPct val="100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On page 115, When Anna shows Collins the picture she painted of her hands, he says “It’s beautiful.” Murray says, “anyone with half a brain could tell he’s not talking about the painting.”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What is Murray referring to?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Do you have any predictions as to whether this plays into the rest of the book?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3</a:t>
            </a:r>
            <a:endParaRPr/>
          </a:p>
        </p:txBody>
      </p:sp>
      <p:sp>
        <p:nvSpPr>
          <p:cNvPr id="97" name="Google Shape;97;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17500" algn="l" rtl="0">
              <a:lnSpc>
                <a:spcPct val="100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On pages 123 and 124, When Murray and Father James are talking about the plan to go to Chicago, Father James tries warning Murray of the risks. Murray replies, “What’s life without a little risk?” and “Besides, when was the last time I took a risk?”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What do you think the reason Murray is taking extra risks now?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Do you think the adrenaline of the risk is good for Murray at his old age?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Can you give an example of something you’ve done in your life that might be considered risky?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 4</a:t>
            </a:r>
            <a:endParaRPr/>
          </a:p>
        </p:txBody>
      </p:sp>
      <p:sp>
        <p:nvSpPr>
          <p:cNvPr id="103" name="Google Shape;103;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17500" algn="l" rtl="0">
              <a:lnSpc>
                <a:spcPct val="100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On page 128, Murray can’t believe Tiegan came with them.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Are you surprised Tiegan would sneak out on her mother?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400">
                <a:solidFill>
                  <a:srgbClr val="000000"/>
                </a:solidFill>
                <a:latin typeface="Arial"/>
                <a:ea typeface="Arial"/>
                <a:cs typeface="Arial"/>
                <a:sym typeface="Arial"/>
              </a:rPr>
              <a:t>Did you ever tell lies to sneak out of the house or go places you were not supposed to?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across</a:t>
            </a:r>
            <a:endParaRPr/>
          </a:p>
        </p:txBody>
      </p:sp>
      <p:sp>
        <p:nvSpPr>
          <p:cNvPr id="109" name="Google Shape;109;p20"/>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3. Murray jokes with Jason that he didn't have to pack the kitchen ____. (Page 127)</a:t>
            </a:r>
            <a:endParaRPr/>
          </a:p>
          <a:p>
            <a:pPr marL="0" lvl="0" indent="0" algn="l" rtl="0">
              <a:lnSpc>
                <a:spcPct val="100000"/>
              </a:lnSpc>
              <a:spcBef>
                <a:spcPts val="0"/>
              </a:spcBef>
              <a:spcAft>
                <a:spcPts val="0"/>
              </a:spcAft>
              <a:buNone/>
            </a:pPr>
            <a:endParaRPr/>
          </a:p>
        </p:txBody>
      </p:sp>
      <p:pic>
        <p:nvPicPr>
          <p:cNvPr id="110" name="Google Shape;110;p20"/>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11" name="Google Shape;111;p20"/>
          <p:cNvSpPr/>
          <p:nvPr/>
        </p:nvSpPr>
        <p:spPr>
          <a:xfrm>
            <a:off x="4103025" y="1580350"/>
            <a:ext cx="1551000" cy="500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292850"/>
            <a:ext cx="42603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across</a:t>
            </a:r>
            <a:endParaRPr/>
          </a:p>
        </p:txBody>
      </p:sp>
      <p:sp>
        <p:nvSpPr>
          <p:cNvPr id="117" name="Google Shape;117;p21"/>
          <p:cNvSpPr txBox="1">
            <a:spLocks noGrp="1"/>
          </p:cNvSpPr>
          <p:nvPr>
            <p:ph type="body" idx="1"/>
          </p:nvPr>
        </p:nvSpPr>
        <p:spPr>
          <a:xfrm>
            <a:off x="311700" y="1228675"/>
            <a:ext cx="36534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3. Murray jokes with Jason that he didn't have to pack the kitchen ____. (Page 127)</a:t>
            </a:r>
            <a:endParaRPr/>
          </a:p>
          <a:p>
            <a:pPr marL="0" lvl="0" indent="0" algn="l" rtl="0">
              <a:lnSpc>
                <a:spcPct val="100000"/>
              </a:lnSpc>
              <a:spcBef>
                <a:spcPts val="0"/>
              </a:spcBef>
              <a:spcAft>
                <a:spcPts val="0"/>
              </a:spcAft>
              <a:buNone/>
            </a:pPr>
            <a:endParaRPr/>
          </a:p>
        </p:txBody>
      </p:sp>
      <p:pic>
        <p:nvPicPr>
          <p:cNvPr id="118" name="Google Shape;118;p21"/>
          <p:cNvPicPr preferRelativeResize="0"/>
          <p:nvPr/>
        </p:nvPicPr>
        <p:blipFill>
          <a:blip r:embed="rId3">
            <a:alphaModFix/>
          </a:blip>
          <a:stretch>
            <a:fillRect/>
          </a:stretch>
        </p:blipFill>
        <p:spPr>
          <a:xfrm>
            <a:off x="3965025" y="4"/>
            <a:ext cx="5178975" cy="5067450"/>
          </a:xfrm>
          <a:prstGeom prst="rect">
            <a:avLst/>
          </a:prstGeom>
          <a:noFill/>
          <a:ln>
            <a:noFill/>
          </a:ln>
        </p:spPr>
      </p:pic>
      <p:sp>
        <p:nvSpPr>
          <p:cNvPr id="119" name="Google Shape;119;p21"/>
          <p:cNvSpPr/>
          <p:nvPr/>
        </p:nvSpPr>
        <p:spPr>
          <a:xfrm>
            <a:off x="4103025" y="1580350"/>
            <a:ext cx="1551000" cy="500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1"/>
          <p:cNvSpPr txBox="1"/>
          <p:nvPr/>
        </p:nvSpPr>
        <p:spPr>
          <a:xfrm>
            <a:off x="4122650" y="1580350"/>
            <a:ext cx="14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Code Pro"/>
                <a:ea typeface="Source Code Pro"/>
                <a:cs typeface="Source Code Pro"/>
                <a:sym typeface="Source Code Pro"/>
              </a:rPr>
              <a:t> S  i  n  k</a:t>
            </a:r>
            <a:endParaRPr>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On-screen Show (16:9)</PresentationFormat>
  <Paragraphs>275</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Source Code Pro</vt:lpstr>
      <vt:lpstr>Arial</vt:lpstr>
      <vt:lpstr>Amatic SC</vt:lpstr>
      <vt:lpstr>Beach Day</vt:lpstr>
      <vt:lpstr>ABC 1 Chapters 20-25</vt:lpstr>
      <vt:lpstr>Summary chapter 20-22 Summary </vt:lpstr>
      <vt:lpstr>Chapters 23-25 summary</vt:lpstr>
      <vt:lpstr>Question 1 </vt:lpstr>
      <vt:lpstr>Question 2</vt:lpstr>
      <vt:lpstr>Question 3</vt:lpstr>
      <vt:lpstr>Question 4</vt:lpstr>
      <vt:lpstr>3 across</vt:lpstr>
      <vt:lpstr>3 across</vt:lpstr>
      <vt:lpstr>1 down</vt:lpstr>
      <vt:lpstr>1 down</vt:lpstr>
      <vt:lpstr>5 across</vt:lpstr>
      <vt:lpstr>5 across</vt:lpstr>
      <vt:lpstr>2 down</vt:lpstr>
      <vt:lpstr>2 down</vt:lpstr>
      <vt:lpstr>4 down</vt:lpstr>
      <vt:lpstr>4 down</vt:lpstr>
      <vt:lpstr>6 down</vt:lpstr>
      <vt:lpstr>6 down</vt:lpstr>
      <vt:lpstr>7 across</vt:lpstr>
      <vt:lpstr>7 across</vt:lpstr>
      <vt:lpstr>8 across</vt:lpstr>
      <vt:lpstr>8 across</vt:lpstr>
      <vt:lpstr>9 across</vt:lpstr>
      <vt:lpstr>9 across</vt:lpstr>
      <vt:lpstr>10 across</vt:lpstr>
      <vt:lpstr>10 across</vt:lpstr>
      <vt:lpstr>March madness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1 Chapters 20-25</dc:title>
  <dc:creator>Kayla Stalph</dc:creator>
  <cp:lastModifiedBy>Kayla Stalph</cp:lastModifiedBy>
  <cp:revision>1</cp:revision>
  <dcterms:modified xsi:type="dcterms:W3CDTF">2022-02-18T02:47:21Z</dcterms:modified>
</cp:coreProperties>
</file>