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f338f191b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f338f191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f338f191b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f338f191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f338f191b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f338f191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f338f191b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f338f191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f338f191b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f338f191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f338f191b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bf338f191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f338f191b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f338f191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f338f191b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f338f191b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f338f191b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f338f191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f338f191b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bf338f191b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505808f6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505808f6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f338f191b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f338f191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f338f191b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f338f191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f338f191b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bf338f191b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bf338f191b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bf338f191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f338f191b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bf338f191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f338f191b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f338f191b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f338f191b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bf338f191b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f338f191b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f338f191b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f338f191b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f338f191b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f338f191b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f338f191b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f338f191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bf338f191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f338f191b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bf338f191b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f338f191b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bf338f191b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f338f191b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bf338f191b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f338f191b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f338f191b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f338f191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f338f191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f338f191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f338f191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f338f191b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f338f191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f338f191b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f338f191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f338f191b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f338f191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f338f191b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f338f191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rgbClr val="000000"/>
                </a:solidFill>
                <a:latin typeface="Times New Roman"/>
                <a:ea typeface="Times New Roman"/>
                <a:cs typeface="Times New Roman"/>
                <a:sym typeface="Times New Roman"/>
              </a:rPr>
              <a:t>The Five Wishes of </a:t>
            </a:r>
            <a:endParaRPr b="1">
              <a:solidFill>
                <a:srgbClr val="000000"/>
              </a:solidFill>
              <a:latin typeface="Times New Roman"/>
              <a:ea typeface="Times New Roman"/>
              <a:cs typeface="Times New Roman"/>
              <a:sym typeface="Times New Roman"/>
            </a:endParaRPr>
          </a:p>
          <a:p>
            <a:pPr marL="0" lvl="0" indent="0" algn="ctr" rtl="0">
              <a:spcBef>
                <a:spcPts val="0"/>
              </a:spcBef>
              <a:spcAft>
                <a:spcPts val="0"/>
              </a:spcAft>
              <a:buNone/>
            </a:pPr>
            <a:r>
              <a:rPr lang="en" b="1">
                <a:solidFill>
                  <a:srgbClr val="000000"/>
                </a:solidFill>
                <a:latin typeface="Times New Roman"/>
                <a:ea typeface="Times New Roman"/>
                <a:cs typeface="Times New Roman"/>
                <a:sym typeface="Times New Roman"/>
              </a:rPr>
              <a:t>Mr. Murray McBride</a:t>
            </a:r>
            <a:endParaRPr b="1">
              <a:solidFill>
                <a:srgbClr val="000000"/>
              </a:solidFill>
              <a:latin typeface="Times New Roman"/>
              <a:ea typeface="Times New Roman"/>
              <a:cs typeface="Times New Roman"/>
              <a:sym typeface="Times New Roman"/>
            </a:endParaRPr>
          </a:p>
        </p:txBody>
      </p:sp>
      <p:sp>
        <p:nvSpPr>
          <p:cNvPr id="55" name="Google Shape;55;p13"/>
          <p:cNvSpPr txBox="1"/>
          <p:nvPr/>
        </p:nvSpPr>
        <p:spPr>
          <a:xfrm>
            <a:off x="3132600" y="2987850"/>
            <a:ext cx="2878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a:latin typeface="Times New Roman"/>
                <a:ea typeface="Times New Roman"/>
                <a:cs typeface="Times New Roman"/>
                <a:sym typeface="Times New Roman"/>
              </a:rPr>
              <a:t>Chapters 17-19</a:t>
            </a:r>
            <a:endParaRPr sz="33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1690600" y="509900"/>
            <a:ext cx="59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b="1">
                <a:solidFill>
                  <a:srgbClr val="000000"/>
                </a:solidFill>
                <a:latin typeface="Times New Roman"/>
                <a:ea typeface="Times New Roman"/>
                <a:cs typeface="Times New Roman"/>
                <a:sym typeface="Times New Roman"/>
              </a:rPr>
              <a:t>Worksheet A, Question 3</a:t>
            </a:r>
            <a:endParaRPr sz="3720" b="1">
              <a:solidFill>
                <a:srgbClr val="000000"/>
              </a:solidFill>
              <a:latin typeface="Times New Roman"/>
              <a:ea typeface="Times New Roman"/>
              <a:cs typeface="Times New Roman"/>
              <a:sym typeface="Times New Roman"/>
            </a:endParaRPr>
          </a:p>
        </p:txBody>
      </p:sp>
      <p:sp>
        <p:nvSpPr>
          <p:cNvPr id="115" name="Google Shape;115;p22"/>
          <p:cNvSpPr txBox="1"/>
          <p:nvPr/>
        </p:nvSpPr>
        <p:spPr>
          <a:xfrm>
            <a:off x="622275" y="1638025"/>
            <a:ext cx="7659300" cy="25860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 sz="2600">
                <a:solidFill>
                  <a:schemeClr val="dk1"/>
                </a:solidFill>
                <a:latin typeface="Times New Roman"/>
                <a:ea typeface="Times New Roman"/>
                <a:cs typeface="Times New Roman"/>
                <a:sym typeface="Times New Roman"/>
              </a:rPr>
              <a:t>In Chapter 19, Murray compares the game of baseball to how it used to be. He describes: “These fields aren’t full of kids, they’re full of machines.” What is Murray noticing? Do you agree with him? What other things have changed that make that make life more stressful and less fun for kids?</a:t>
            </a:r>
            <a:endParaRPr sz="50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1690600" y="428050"/>
            <a:ext cx="59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b="1">
                <a:solidFill>
                  <a:srgbClr val="000000"/>
                </a:solidFill>
                <a:latin typeface="Times New Roman"/>
                <a:ea typeface="Times New Roman"/>
                <a:cs typeface="Times New Roman"/>
                <a:sym typeface="Times New Roman"/>
              </a:rPr>
              <a:t>Worksheet B, Question 3</a:t>
            </a:r>
            <a:endParaRPr sz="3720" b="1">
              <a:solidFill>
                <a:srgbClr val="000000"/>
              </a:solidFill>
              <a:latin typeface="Times New Roman"/>
              <a:ea typeface="Times New Roman"/>
              <a:cs typeface="Times New Roman"/>
              <a:sym typeface="Times New Roman"/>
            </a:endParaRPr>
          </a:p>
        </p:txBody>
      </p:sp>
      <p:sp>
        <p:nvSpPr>
          <p:cNvPr id="121" name="Google Shape;121;p23"/>
          <p:cNvSpPr txBox="1"/>
          <p:nvPr/>
        </p:nvSpPr>
        <p:spPr>
          <a:xfrm>
            <a:off x="554050" y="1405250"/>
            <a:ext cx="83685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On a scale of 1-10, how much baseball has Jason actually been able to play during his life?  1	2	3	4	5	6	7	8	9	10</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On page 105, Murray describes the kids playing baseball as: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2743200" lvl="0" indent="-368300" algn="l" rtl="0">
              <a:spcBef>
                <a:spcPts val="0"/>
              </a:spcBef>
              <a:spcAft>
                <a:spcPts val="0"/>
              </a:spcAft>
              <a:buClr>
                <a:schemeClr val="dk1"/>
              </a:buClr>
              <a:buSzPts val="2200"/>
              <a:buFont typeface="Times New Roman"/>
              <a:buAutoNum type="alphaLcPeriod"/>
            </a:pPr>
            <a:r>
              <a:rPr lang="en" sz="2200">
                <a:solidFill>
                  <a:schemeClr val="dk1"/>
                </a:solidFill>
                <a:latin typeface="Times New Roman"/>
                <a:ea typeface="Times New Roman"/>
                <a:cs typeface="Times New Roman"/>
                <a:sym typeface="Times New Roman"/>
              </a:rPr>
              <a:t>Soldiers</a:t>
            </a:r>
            <a:endParaRPr sz="2200">
              <a:solidFill>
                <a:schemeClr val="dk1"/>
              </a:solidFill>
              <a:latin typeface="Times New Roman"/>
              <a:ea typeface="Times New Roman"/>
              <a:cs typeface="Times New Roman"/>
              <a:sym typeface="Times New Roman"/>
            </a:endParaRPr>
          </a:p>
          <a:p>
            <a:pPr marL="2743200" lvl="0" indent="-368300" algn="l" rtl="0">
              <a:spcBef>
                <a:spcPts val="0"/>
              </a:spcBef>
              <a:spcAft>
                <a:spcPts val="0"/>
              </a:spcAft>
              <a:buClr>
                <a:schemeClr val="dk1"/>
              </a:buClr>
              <a:buSzPts val="2200"/>
              <a:buFont typeface="Times New Roman"/>
              <a:buAutoNum type="alphaLcPeriod"/>
            </a:pPr>
            <a:r>
              <a:rPr lang="en" sz="2200">
                <a:solidFill>
                  <a:schemeClr val="dk1"/>
                </a:solidFill>
                <a:latin typeface="Times New Roman"/>
                <a:ea typeface="Times New Roman"/>
                <a:cs typeface="Times New Roman"/>
                <a:sym typeface="Times New Roman"/>
              </a:rPr>
              <a:t>Machines</a:t>
            </a:r>
            <a:endParaRPr sz="2200">
              <a:solidFill>
                <a:schemeClr val="dk1"/>
              </a:solidFill>
              <a:latin typeface="Times New Roman"/>
              <a:ea typeface="Times New Roman"/>
              <a:cs typeface="Times New Roman"/>
              <a:sym typeface="Times New Roman"/>
            </a:endParaRPr>
          </a:p>
          <a:p>
            <a:pPr marL="2743200" lvl="0" indent="-368300" algn="l" rtl="0">
              <a:spcBef>
                <a:spcPts val="0"/>
              </a:spcBef>
              <a:spcAft>
                <a:spcPts val="0"/>
              </a:spcAft>
              <a:buClr>
                <a:schemeClr val="dk1"/>
              </a:buClr>
              <a:buSzPts val="2200"/>
              <a:buFont typeface="Times New Roman"/>
              <a:buAutoNum type="alphaLcPeriod"/>
            </a:pPr>
            <a:r>
              <a:rPr lang="en" sz="2200">
                <a:solidFill>
                  <a:schemeClr val="dk1"/>
                </a:solidFill>
                <a:latin typeface="Times New Roman"/>
                <a:ea typeface="Times New Roman"/>
                <a:cs typeface="Times New Roman"/>
                <a:sym typeface="Times New Roman"/>
              </a:rPr>
              <a:t>Athletes </a:t>
            </a:r>
            <a:endParaRPr sz="2200">
              <a:solidFill>
                <a:schemeClr val="dk1"/>
              </a:solidFill>
              <a:latin typeface="Times New Roman"/>
              <a:ea typeface="Times New Roman"/>
              <a:cs typeface="Times New Roman"/>
              <a:sym typeface="Times New Roman"/>
            </a:endParaRPr>
          </a:p>
          <a:p>
            <a:pPr marL="2743200" lvl="0" indent="-368300" algn="l" rtl="0">
              <a:spcBef>
                <a:spcPts val="0"/>
              </a:spcBef>
              <a:spcAft>
                <a:spcPts val="0"/>
              </a:spcAft>
              <a:buClr>
                <a:schemeClr val="dk1"/>
              </a:buClr>
              <a:buSzPts val="2200"/>
              <a:buFont typeface="Times New Roman"/>
              <a:buAutoNum type="alphaLcPeriod"/>
            </a:pPr>
            <a:r>
              <a:rPr lang="en" sz="2200">
                <a:solidFill>
                  <a:schemeClr val="dk1"/>
                </a:solidFill>
                <a:latin typeface="Times New Roman"/>
                <a:ea typeface="Times New Roman"/>
                <a:cs typeface="Times New Roman"/>
                <a:sym typeface="Times New Roman"/>
              </a:rPr>
              <a:t>Robots</a:t>
            </a:r>
            <a:endParaRPr sz="2200">
              <a:solidFill>
                <a:schemeClr val="dk1"/>
              </a:solidFill>
              <a:latin typeface="Times New Roman"/>
              <a:ea typeface="Times New Roman"/>
              <a:cs typeface="Times New Roman"/>
              <a:sym typeface="Times New Roman"/>
            </a:endParaRPr>
          </a:p>
          <a:p>
            <a:pPr marL="2743200" lvl="0" indent="-368300" algn="l" rtl="0">
              <a:spcBef>
                <a:spcPts val="0"/>
              </a:spcBef>
              <a:spcAft>
                <a:spcPts val="0"/>
              </a:spcAft>
              <a:buClr>
                <a:schemeClr val="dk1"/>
              </a:buClr>
              <a:buSzPts val="2200"/>
              <a:buFont typeface="Times New Roman"/>
              <a:buAutoNum type="alphaLcPeriod"/>
            </a:pPr>
            <a:r>
              <a:rPr lang="en" sz="2200">
                <a:solidFill>
                  <a:schemeClr val="dk1"/>
                </a:solidFill>
                <a:latin typeface="Times New Roman"/>
                <a:ea typeface="Times New Roman"/>
                <a:cs typeface="Times New Roman"/>
                <a:sym typeface="Times New Roman"/>
              </a:rPr>
              <a:t>Teammates </a:t>
            </a:r>
            <a:endParaRPr sz="34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1731525" y="605425"/>
            <a:ext cx="59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b="1">
                <a:solidFill>
                  <a:srgbClr val="000000"/>
                </a:solidFill>
                <a:latin typeface="Times New Roman"/>
                <a:ea typeface="Times New Roman"/>
                <a:cs typeface="Times New Roman"/>
                <a:sym typeface="Times New Roman"/>
              </a:rPr>
              <a:t>Worksheet A, Question 4</a:t>
            </a:r>
            <a:endParaRPr sz="3720" b="1">
              <a:solidFill>
                <a:srgbClr val="000000"/>
              </a:solidFill>
              <a:latin typeface="Times New Roman"/>
              <a:ea typeface="Times New Roman"/>
              <a:cs typeface="Times New Roman"/>
              <a:sym typeface="Times New Roman"/>
            </a:endParaRPr>
          </a:p>
        </p:txBody>
      </p:sp>
      <p:sp>
        <p:nvSpPr>
          <p:cNvPr id="127" name="Google Shape;127;p24"/>
          <p:cNvSpPr txBox="1"/>
          <p:nvPr/>
        </p:nvSpPr>
        <p:spPr>
          <a:xfrm>
            <a:off x="544650" y="1732675"/>
            <a:ext cx="7941600" cy="24165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 sz="2900">
                <a:solidFill>
                  <a:schemeClr val="dk1"/>
                </a:solidFill>
                <a:latin typeface="Times New Roman"/>
                <a:ea typeface="Times New Roman"/>
                <a:cs typeface="Times New Roman"/>
                <a:sym typeface="Times New Roman"/>
              </a:rPr>
              <a:t>Jason and Murray spend a lot of time together and are learning more and more about each other’s lives. How has their friendship impacted them so far? How might it impact the people around them, such as Tiegan or Chance?</a:t>
            </a:r>
            <a:endParaRPr sz="49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1731525" y="496275"/>
            <a:ext cx="595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b="1">
                <a:solidFill>
                  <a:srgbClr val="000000"/>
                </a:solidFill>
                <a:latin typeface="Times New Roman"/>
                <a:ea typeface="Times New Roman"/>
                <a:cs typeface="Times New Roman"/>
                <a:sym typeface="Times New Roman"/>
              </a:rPr>
              <a:t>Worksheet B, Question 4</a:t>
            </a:r>
            <a:endParaRPr sz="3720" b="1">
              <a:solidFill>
                <a:srgbClr val="000000"/>
              </a:solidFill>
              <a:latin typeface="Times New Roman"/>
              <a:ea typeface="Times New Roman"/>
              <a:cs typeface="Times New Roman"/>
              <a:sym typeface="Times New Roman"/>
            </a:endParaRPr>
          </a:p>
        </p:txBody>
      </p:sp>
      <p:sp>
        <p:nvSpPr>
          <p:cNvPr id="133" name="Google Shape;133;p25"/>
          <p:cNvSpPr txBox="1"/>
          <p:nvPr/>
        </p:nvSpPr>
        <p:spPr>
          <a:xfrm>
            <a:off x="544650" y="1541675"/>
            <a:ext cx="7941600" cy="337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300">
                <a:solidFill>
                  <a:schemeClr val="dk1"/>
                </a:solidFill>
                <a:latin typeface="Times New Roman"/>
                <a:ea typeface="Times New Roman"/>
                <a:cs typeface="Times New Roman"/>
                <a:sym typeface="Times New Roman"/>
              </a:rPr>
              <a:t>Jason and Murray spend a lot of time together and are learning more and more about each other’s lives. In your opinion, who else has their friendship impacted? </a:t>
            </a:r>
            <a:r>
              <a:rPr lang="en" sz="2300" i="1">
                <a:solidFill>
                  <a:schemeClr val="dk1"/>
                </a:solidFill>
                <a:latin typeface="Times New Roman"/>
                <a:ea typeface="Times New Roman"/>
                <a:cs typeface="Times New Roman"/>
                <a:sym typeface="Times New Roman"/>
              </a:rPr>
              <a:t>Circle all that apply. </a:t>
            </a:r>
            <a:endParaRPr sz="2300" i="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300" i="1">
              <a:solidFill>
                <a:schemeClr val="dk1"/>
              </a:solidFill>
              <a:latin typeface="Times New Roman"/>
              <a:ea typeface="Times New Roman"/>
              <a:cs typeface="Times New Roman"/>
              <a:sym typeface="Times New Roman"/>
            </a:endParaRPr>
          </a:p>
          <a:p>
            <a:pPr marL="3200400" lvl="0" indent="-374650" algn="l" rtl="0">
              <a:spcBef>
                <a:spcPts val="0"/>
              </a:spcBef>
              <a:spcAft>
                <a:spcPts val="0"/>
              </a:spcAft>
              <a:buClr>
                <a:schemeClr val="dk1"/>
              </a:buClr>
              <a:buSzPts val="2300"/>
              <a:buFont typeface="Times New Roman"/>
              <a:buAutoNum type="alphaLcPeriod"/>
            </a:pPr>
            <a:r>
              <a:rPr lang="en" sz="2300">
                <a:solidFill>
                  <a:schemeClr val="dk1"/>
                </a:solidFill>
                <a:latin typeface="Times New Roman"/>
                <a:ea typeface="Times New Roman"/>
                <a:cs typeface="Times New Roman"/>
                <a:sym typeface="Times New Roman"/>
              </a:rPr>
              <a:t>Tiegan</a:t>
            </a:r>
            <a:endParaRPr sz="2300">
              <a:solidFill>
                <a:schemeClr val="dk1"/>
              </a:solidFill>
              <a:latin typeface="Times New Roman"/>
              <a:ea typeface="Times New Roman"/>
              <a:cs typeface="Times New Roman"/>
              <a:sym typeface="Times New Roman"/>
            </a:endParaRPr>
          </a:p>
          <a:p>
            <a:pPr marL="3200400" lvl="0" indent="-374650" algn="l" rtl="0">
              <a:spcBef>
                <a:spcPts val="0"/>
              </a:spcBef>
              <a:spcAft>
                <a:spcPts val="0"/>
              </a:spcAft>
              <a:buClr>
                <a:schemeClr val="dk1"/>
              </a:buClr>
              <a:buSzPts val="2300"/>
              <a:buFont typeface="Times New Roman"/>
              <a:buAutoNum type="alphaLcPeriod"/>
            </a:pPr>
            <a:r>
              <a:rPr lang="en" sz="2300">
                <a:solidFill>
                  <a:schemeClr val="dk1"/>
                </a:solidFill>
                <a:latin typeface="Times New Roman"/>
                <a:ea typeface="Times New Roman"/>
                <a:cs typeface="Times New Roman"/>
                <a:sym typeface="Times New Roman"/>
              </a:rPr>
              <a:t>Chance</a:t>
            </a:r>
            <a:endParaRPr sz="2300">
              <a:solidFill>
                <a:schemeClr val="dk1"/>
              </a:solidFill>
              <a:latin typeface="Times New Roman"/>
              <a:ea typeface="Times New Roman"/>
              <a:cs typeface="Times New Roman"/>
              <a:sym typeface="Times New Roman"/>
            </a:endParaRPr>
          </a:p>
          <a:p>
            <a:pPr marL="3200400" lvl="0" indent="-374650" algn="l" rtl="0">
              <a:spcBef>
                <a:spcPts val="0"/>
              </a:spcBef>
              <a:spcAft>
                <a:spcPts val="0"/>
              </a:spcAft>
              <a:buClr>
                <a:schemeClr val="dk1"/>
              </a:buClr>
              <a:buSzPts val="2300"/>
              <a:buFont typeface="Times New Roman"/>
              <a:buAutoNum type="alphaLcPeriod"/>
            </a:pPr>
            <a:r>
              <a:rPr lang="en" sz="2300">
                <a:solidFill>
                  <a:schemeClr val="dk1"/>
                </a:solidFill>
                <a:latin typeface="Times New Roman"/>
                <a:ea typeface="Times New Roman"/>
                <a:cs typeface="Times New Roman"/>
                <a:sym typeface="Times New Roman"/>
              </a:rPr>
              <a:t>Anna</a:t>
            </a:r>
            <a:endParaRPr sz="2300">
              <a:solidFill>
                <a:schemeClr val="dk1"/>
              </a:solidFill>
              <a:latin typeface="Times New Roman"/>
              <a:ea typeface="Times New Roman"/>
              <a:cs typeface="Times New Roman"/>
              <a:sym typeface="Times New Roman"/>
            </a:endParaRPr>
          </a:p>
          <a:p>
            <a:pPr marL="3200400" lvl="0" indent="-374650" algn="l" rtl="0">
              <a:spcBef>
                <a:spcPts val="0"/>
              </a:spcBef>
              <a:spcAft>
                <a:spcPts val="0"/>
              </a:spcAft>
              <a:buClr>
                <a:schemeClr val="dk1"/>
              </a:buClr>
              <a:buSzPts val="2300"/>
              <a:buFont typeface="Times New Roman"/>
              <a:buAutoNum type="alphaLcPeriod"/>
            </a:pPr>
            <a:r>
              <a:rPr lang="en" sz="2300">
                <a:solidFill>
                  <a:schemeClr val="dk1"/>
                </a:solidFill>
                <a:latin typeface="Times New Roman"/>
                <a:ea typeface="Times New Roman"/>
                <a:cs typeface="Times New Roman"/>
                <a:sym typeface="Times New Roman"/>
              </a:rPr>
              <a:t>Father James </a:t>
            </a:r>
            <a:endParaRPr sz="2300">
              <a:solidFill>
                <a:schemeClr val="dk1"/>
              </a:solidFill>
              <a:latin typeface="Times New Roman"/>
              <a:ea typeface="Times New Roman"/>
              <a:cs typeface="Times New Roman"/>
              <a:sym typeface="Times New Roman"/>
            </a:endParaRPr>
          </a:p>
          <a:p>
            <a:pPr marL="3200400" lvl="0" indent="-374650" algn="l" rtl="0">
              <a:spcBef>
                <a:spcPts val="0"/>
              </a:spcBef>
              <a:spcAft>
                <a:spcPts val="0"/>
              </a:spcAft>
              <a:buClr>
                <a:schemeClr val="dk1"/>
              </a:buClr>
              <a:buSzPts val="2300"/>
              <a:buFont typeface="Times New Roman"/>
              <a:buAutoNum type="alphaLcPeriod"/>
            </a:pPr>
            <a:r>
              <a:rPr lang="en" sz="2300">
                <a:solidFill>
                  <a:schemeClr val="dk1"/>
                </a:solidFill>
                <a:latin typeface="Times New Roman"/>
                <a:ea typeface="Times New Roman"/>
                <a:cs typeface="Times New Roman"/>
                <a:sym typeface="Times New Roman"/>
              </a:rPr>
              <a:t>Jason’s father </a:t>
            </a:r>
            <a:endParaRPr sz="38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The subject of Murray's email in Chapter 18 </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2700">
                <a:solidFill>
                  <a:srgbClr val="000000"/>
                </a:solidFill>
                <a:latin typeface="Times New Roman"/>
                <a:ea typeface="Times New Roman"/>
                <a:cs typeface="Times New Roman"/>
                <a:sym typeface="Times New Roman"/>
              </a:rPr>
              <a:t>(two words, p. 101)</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139" name="Google Shape;139;p26"/>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140" name="Google Shape;140;p26"/>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1 Down</a:t>
            </a:r>
            <a:endParaRPr sz="32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4"/>
        <p:cNvGrpSpPr/>
        <p:nvPr/>
      </p:nvGrpSpPr>
      <p:grpSpPr>
        <a:xfrm>
          <a:off x="0" y="0"/>
          <a:ext cx="0" cy="0"/>
          <a:chOff x="0" y="0"/>
          <a:chExt cx="0" cy="0"/>
        </a:xfrm>
      </p:grpSpPr>
      <p:sp>
        <p:nvSpPr>
          <p:cNvPr id="145" name="Google Shape;145;p27"/>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The subject of Murray's email in Chapter 18 </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(two words, p. 101)</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b="1">
                <a:solidFill>
                  <a:srgbClr val="000000"/>
                </a:solidFill>
                <a:latin typeface="Times New Roman"/>
                <a:ea typeface="Times New Roman"/>
                <a:cs typeface="Times New Roman"/>
                <a:sym typeface="Times New Roman"/>
              </a:rPr>
              <a:t>Batting practice</a:t>
            </a:r>
            <a:endParaRPr sz="2700" b="1">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146" name="Google Shape;146;p27"/>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147" name="Google Shape;147;p27"/>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1 Down</a:t>
            </a:r>
            <a:endParaRPr sz="3200">
              <a:latin typeface="Times New Roman"/>
              <a:ea typeface="Times New Roman"/>
              <a:cs typeface="Times New Roman"/>
              <a:sym typeface="Times New Roman"/>
            </a:endParaRPr>
          </a:p>
        </p:txBody>
      </p:sp>
      <p:sp>
        <p:nvSpPr>
          <p:cNvPr id="148" name="Google Shape;148;p27"/>
          <p:cNvSpPr txBox="1"/>
          <p:nvPr/>
        </p:nvSpPr>
        <p:spPr>
          <a:xfrm>
            <a:off x="6671550" y="0"/>
            <a:ext cx="313800" cy="498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50">
                <a:latin typeface="Times New Roman"/>
                <a:ea typeface="Times New Roman"/>
                <a:cs typeface="Times New Roman"/>
                <a:sym typeface="Times New Roman"/>
              </a:rPr>
              <a:t>BATTING</a:t>
            </a:r>
            <a:endParaRPr sz="1950">
              <a:latin typeface="Times New Roman"/>
              <a:ea typeface="Times New Roman"/>
              <a:cs typeface="Times New Roman"/>
              <a:sym typeface="Times New Roman"/>
            </a:endParaRPr>
          </a:p>
          <a:p>
            <a:pPr marL="0" lvl="0" indent="0" algn="l" rtl="0">
              <a:spcBef>
                <a:spcPts val="0"/>
              </a:spcBef>
              <a:spcAft>
                <a:spcPts val="0"/>
              </a:spcAft>
              <a:buNone/>
            </a:pPr>
            <a:endParaRPr sz="1950">
              <a:latin typeface="Times New Roman"/>
              <a:ea typeface="Times New Roman"/>
              <a:cs typeface="Times New Roman"/>
              <a:sym typeface="Times New Roman"/>
            </a:endParaRPr>
          </a:p>
          <a:p>
            <a:pPr marL="0" lvl="0" indent="0" algn="l" rtl="0">
              <a:spcBef>
                <a:spcPts val="0"/>
              </a:spcBef>
              <a:spcAft>
                <a:spcPts val="0"/>
              </a:spcAft>
              <a:buNone/>
            </a:pPr>
            <a:r>
              <a:rPr lang="en" sz="1950">
                <a:latin typeface="Times New Roman"/>
                <a:ea typeface="Times New Roman"/>
                <a:cs typeface="Times New Roman"/>
                <a:sym typeface="Times New Roman"/>
              </a:rPr>
              <a:t>PRACTICE</a:t>
            </a:r>
            <a:endParaRPr sz="195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52"/>
        <p:cNvGrpSpPr/>
        <p:nvPr/>
      </p:nvGrpSpPr>
      <p:grpSpPr>
        <a:xfrm>
          <a:off x="0" y="0"/>
          <a:ext cx="0" cy="0"/>
          <a:chOff x="0" y="0"/>
          <a:chExt cx="0" cy="0"/>
        </a:xfrm>
      </p:grpSpPr>
      <p:sp>
        <p:nvSpPr>
          <p:cNvPr id="153" name="Google Shape;153;p28"/>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Tiegan smells like 'a ______ patch at</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harvest time' </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(p. 103)</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154" name="Google Shape;154;p28"/>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155" name="Google Shape;155;p28"/>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2 Across</a:t>
            </a:r>
            <a:endParaRPr sz="32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59"/>
        <p:cNvGrpSpPr/>
        <p:nvPr/>
      </p:nvGrpSpPr>
      <p:grpSpPr>
        <a:xfrm>
          <a:off x="0" y="0"/>
          <a:ext cx="0" cy="0"/>
          <a:chOff x="0" y="0"/>
          <a:chExt cx="0" cy="0"/>
        </a:xfrm>
      </p:grpSpPr>
      <p:sp>
        <p:nvSpPr>
          <p:cNvPr id="160" name="Google Shape;160;p29"/>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Tiegan smells like 'a ______ patch at</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harvest time' </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(p. 103)</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b="1">
                <a:solidFill>
                  <a:srgbClr val="000000"/>
                </a:solidFill>
                <a:latin typeface="Times New Roman"/>
                <a:ea typeface="Times New Roman"/>
                <a:cs typeface="Times New Roman"/>
                <a:sym typeface="Times New Roman"/>
              </a:rPr>
              <a:t>Strawberry</a:t>
            </a:r>
            <a:endParaRPr sz="2700" b="1">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161" name="Google Shape;161;p29"/>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162" name="Google Shape;162;p29"/>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2 Across</a:t>
            </a:r>
            <a:endParaRPr sz="3200">
              <a:latin typeface="Times New Roman"/>
              <a:ea typeface="Times New Roman"/>
              <a:cs typeface="Times New Roman"/>
              <a:sym typeface="Times New Roman"/>
            </a:endParaRPr>
          </a:p>
        </p:txBody>
      </p:sp>
      <p:sp>
        <p:nvSpPr>
          <p:cNvPr id="163" name="Google Shape;163;p29"/>
          <p:cNvSpPr txBox="1"/>
          <p:nvPr/>
        </p:nvSpPr>
        <p:spPr>
          <a:xfrm>
            <a:off x="5730150" y="218300"/>
            <a:ext cx="4092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Times New Roman"/>
                <a:ea typeface="Times New Roman"/>
                <a:cs typeface="Times New Roman"/>
                <a:sym typeface="Times New Roman"/>
              </a:rPr>
              <a:t>S  T R A W B E R R Y</a:t>
            </a:r>
            <a:endParaRPr sz="24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67"/>
        <p:cNvGrpSpPr/>
        <p:nvPr/>
      </p:nvGrpSpPr>
      <p:grpSpPr>
        <a:xfrm>
          <a:off x="0" y="0"/>
          <a:ext cx="0" cy="0"/>
          <a:chOff x="0" y="0"/>
          <a:chExt cx="0" cy="0"/>
        </a:xfrm>
      </p:grpSpPr>
      <p:sp>
        <p:nvSpPr>
          <p:cNvPr id="168" name="Google Shape;168;p30"/>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Murray tells Jason and Tiegan to ______ when Old Lady Willamette sees them playing baseball in her garden </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(p. 107)</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169" name="Google Shape;169;p30"/>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170" name="Google Shape;170;p30"/>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2 Down</a:t>
            </a:r>
            <a:endParaRPr sz="32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84550" y="1391625"/>
            <a:ext cx="2976300" cy="3519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Murray tells Jason and Tiegan to ______ when Old Lady Willamette sees them playing baseball in her garden </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(p. 107)</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en" sz="2700" b="1">
                <a:solidFill>
                  <a:srgbClr val="000000"/>
                </a:solidFill>
                <a:latin typeface="Times New Roman"/>
                <a:ea typeface="Times New Roman"/>
                <a:cs typeface="Times New Roman"/>
                <a:sym typeface="Times New Roman"/>
              </a:rPr>
              <a:t>Skedaddle</a:t>
            </a:r>
            <a:endParaRPr b="1">
              <a:latin typeface="Times New Roman"/>
              <a:ea typeface="Times New Roman"/>
              <a:cs typeface="Times New Roman"/>
              <a:sym typeface="Times New Roman"/>
            </a:endParaRPr>
          </a:p>
        </p:txBody>
      </p:sp>
      <p:pic>
        <p:nvPicPr>
          <p:cNvPr id="176" name="Google Shape;176;p31"/>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177" name="Google Shape;177;p31"/>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2 Down</a:t>
            </a:r>
            <a:endParaRPr sz="3200">
              <a:latin typeface="Times New Roman"/>
              <a:ea typeface="Times New Roman"/>
              <a:cs typeface="Times New Roman"/>
              <a:sym typeface="Times New Roman"/>
            </a:endParaRPr>
          </a:p>
        </p:txBody>
      </p:sp>
      <p:sp>
        <p:nvSpPr>
          <p:cNvPr id="178" name="Google Shape;178;p31"/>
          <p:cNvSpPr txBox="1"/>
          <p:nvPr/>
        </p:nvSpPr>
        <p:spPr>
          <a:xfrm>
            <a:off x="5771100" y="300150"/>
            <a:ext cx="341100" cy="281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SKEDADDLE</a:t>
            </a:r>
            <a:endParaRPr sz="19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910001" y="576175"/>
            <a:ext cx="7323999" cy="41197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82"/>
        <p:cNvGrpSpPr/>
        <p:nvPr/>
      </p:nvGrpSpPr>
      <p:grpSpPr>
        <a:xfrm>
          <a:off x="0" y="0"/>
          <a:ext cx="0" cy="0"/>
          <a:chOff x="0" y="0"/>
          <a:chExt cx="0" cy="0"/>
        </a:xfrm>
      </p:grpSpPr>
      <p:sp>
        <p:nvSpPr>
          <p:cNvPr id="183" name="Google Shape;183;p32"/>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Great-Grandma Pepper played on the Rockford ______ (p. 95)</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184" name="Google Shape;184;p32"/>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185" name="Google Shape;185;p32"/>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3 Down</a:t>
            </a:r>
            <a:endParaRPr sz="32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89"/>
        <p:cNvGrpSpPr/>
        <p:nvPr/>
      </p:nvGrpSpPr>
      <p:grpSpPr>
        <a:xfrm>
          <a:off x="0" y="0"/>
          <a:ext cx="0" cy="0"/>
          <a:chOff x="0" y="0"/>
          <a:chExt cx="0" cy="0"/>
        </a:xfrm>
      </p:grpSpPr>
      <p:sp>
        <p:nvSpPr>
          <p:cNvPr id="190" name="Google Shape;190;p33"/>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Great-Grandma Pepper played on the Rockford ______ (p. 95)</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b="1">
                <a:solidFill>
                  <a:srgbClr val="000000"/>
                </a:solidFill>
                <a:latin typeface="Times New Roman"/>
                <a:ea typeface="Times New Roman"/>
                <a:cs typeface="Times New Roman"/>
                <a:sym typeface="Times New Roman"/>
              </a:rPr>
              <a:t>Peaches</a:t>
            </a:r>
            <a:endParaRPr sz="2700" b="1">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191" name="Google Shape;191;p33"/>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192" name="Google Shape;192;p33"/>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3 Down</a:t>
            </a:r>
            <a:endParaRPr sz="3200">
              <a:latin typeface="Times New Roman"/>
              <a:ea typeface="Times New Roman"/>
              <a:cs typeface="Times New Roman"/>
              <a:sym typeface="Times New Roman"/>
            </a:endParaRPr>
          </a:p>
        </p:txBody>
      </p:sp>
      <p:sp>
        <p:nvSpPr>
          <p:cNvPr id="193" name="Google Shape;193;p33"/>
          <p:cNvSpPr txBox="1"/>
          <p:nvPr/>
        </p:nvSpPr>
        <p:spPr>
          <a:xfrm>
            <a:off x="8758950" y="600300"/>
            <a:ext cx="327600" cy="223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PEACHES</a:t>
            </a:r>
            <a:endParaRPr sz="190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97"/>
        <p:cNvGrpSpPr/>
        <p:nvPr/>
      </p:nvGrpSpPr>
      <p:grpSpPr>
        <a:xfrm>
          <a:off x="0" y="0"/>
          <a:ext cx="0" cy="0"/>
          <a:chOff x="0" y="0"/>
          <a:chExt cx="0" cy="0"/>
        </a:xfrm>
      </p:grpSpPr>
      <p:sp>
        <p:nvSpPr>
          <p:cNvPr id="198" name="Google Shape;198;p34"/>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Doctor Lester thinks Anna is a ____ grandmaster</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 (p. 100)</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199" name="Google Shape;199;p34"/>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00" name="Google Shape;200;p34"/>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4 Across</a:t>
            </a:r>
            <a:endParaRPr sz="320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204"/>
        <p:cNvGrpSpPr/>
        <p:nvPr/>
      </p:nvGrpSpPr>
      <p:grpSpPr>
        <a:xfrm>
          <a:off x="0" y="0"/>
          <a:ext cx="0" cy="0"/>
          <a:chOff x="0" y="0"/>
          <a:chExt cx="0" cy="0"/>
        </a:xfrm>
      </p:grpSpPr>
      <p:sp>
        <p:nvSpPr>
          <p:cNvPr id="205" name="Google Shape;205;p35"/>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Doctor Lester thinks Anna is a ____ grandmaster</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 (p. 100)</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en" sz="2700" b="1">
                <a:solidFill>
                  <a:srgbClr val="000000"/>
                </a:solidFill>
                <a:latin typeface="Times New Roman"/>
                <a:ea typeface="Times New Roman"/>
                <a:cs typeface="Times New Roman"/>
                <a:sym typeface="Times New Roman"/>
              </a:rPr>
              <a:t>Zen</a:t>
            </a:r>
            <a:endParaRPr sz="2700" b="1">
              <a:solidFill>
                <a:srgbClr val="000000"/>
              </a:solidFill>
              <a:latin typeface="Times New Roman"/>
              <a:ea typeface="Times New Roman"/>
              <a:cs typeface="Times New Roman"/>
              <a:sym typeface="Times New Roman"/>
            </a:endParaRPr>
          </a:p>
        </p:txBody>
      </p:sp>
      <p:pic>
        <p:nvPicPr>
          <p:cNvPr id="206" name="Google Shape;206;p35"/>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07" name="Google Shape;207;p35"/>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4 Across</a:t>
            </a:r>
            <a:endParaRPr sz="3200">
              <a:latin typeface="Times New Roman"/>
              <a:ea typeface="Times New Roman"/>
              <a:cs typeface="Times New Roman"/>
              <a:sym typeface="Times New Roman"/>
            </a:endParaRPr>
          </a:p>
        </p:txBody>
      </p:sp>
      <p:sp>
        <p:nvSpPr>
          <p:cNvPr id="208" name="Google Shape;208;p35"/>
          <p:cNvSpPr txBox="1"/>
          <p:nvPr/>
        </p:nvSpPr>
        <p:spPr>
          <a:xfrm>
            <a:off x="5484575" y="859525"/>
            <a:ext cx="982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Times New Roman"/>
                <a:ea typeface="Times New Roman"/>
                <a:cs typeface="Times New Roman"/>
                <a:sym typeface="Times New Roman"/>
              </a:rPr>
              <a:t>Z  E  N</a:t>
            </a:r>
            <a:endParaRPr sz="21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2"/>
        <p:cNvGrpSpPr/>
        <p:nvPr/>
      </p:nvGrpSpPr>
      <p:grpSpPr>
        <a:xfrm>
          <a:off x="0" y="0"/>
          <a:ext cx="0" cy="0"/>
          <a:chOff x="0" y="0"/>
          <a:chExt cx="0" cy="0"/>
        </a:xfrm>
      </p:grpSpPr>
      <p:sp>
        <p:nvSpPr>
          <p:cNvPr id="213" name="Google Shape;213;p36"/>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What does Murray feel while playing the video game with Jason? (p. 96)</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214" name="Google Shape;214;p36"/>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15" name="Google Shape;215;p36"/>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5 Across</a:t>
            </a:r>
            <a:endParaRPr sz="32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9"/>
        <p:cNvGrpSpPr/>
        <p:nvPr/>
      </p:nvGrpSpPr>
      <p:grpSpPr>
        <a:xfrm>
          <a:off x="0" y="0"/>
          <a:ext cx="0" cy="0"/>
          <a:chOff x="0" y="0"/>
          <a:chExt cx="0" cy="0"/>
        </a:xfrm>
      </p:grpSpPr>
      <p:sp>
        <p:nvSpPr>
          <p:cNvPr id="220" name="Google Shape;220;p37"/>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What does Murray feel while playing the video game with Jason? (p. 96)</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b="1">
                <a:solidFill>
                  <a:srgbClr val="000000"/>
                </a:solidFill>
                <a:latin typeface="Times New Roman"/>
                <a:ea typeface="Times New Roman"/>
                <a:cs typeface="Times New Roman"/>
                <a:sym typeface="Times New Roman"/>
              </a:rPr>
              <a:t>Pride</a:t>
            </a:r>
            <a:endParaRPr sz="2700" b="1">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221" name="Google Shape;221;p37"/>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22" name="Google Shape;222;p37"/>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5 Across</a:t>
            </a:r>
            <a:endParaRPr sz="3200">
              <a:latin typeface="Times New Roman"/>
              <a:ea typeface="Times New Roman"/>
              <a:cs typeface="Times New Roman"/>
              <a:sym typeface="Times New Roman"/>
            </a:endParaRPr>
          </a:p>
        </p:txBody>
      </p:sp>
      <p:sp>
        <p:nvSpPr>
          <p:cNvPr id="223" name="Google Shape;223;p37"/>
          <p:cNvSpPr txBox="1"/>
          <p:nvPr/>
        </p:nvSpPr>
        <p:spPr>
          <a:xfrm>
            <a:off x="7572000" y="832225"/>
            <a:ext cx="1500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Times New Roman"/>
                <a:ea typeface="Times New Roman"/>
                <a:cs typeface="Times New Roman"/>
                <a:sym typeface="Times New Roman"/>
              </a:rPr>
              <a:t>P  R  I  D  E</a:t>
            </a:r>
            <a:endParaRPr sz="21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27"/>
        <p:cNvGrpSpPr/>
        <p:nvPr/>
      </p:nvGrpSpPr>
      <p:grpSpPr>
        <a:xfrm>
          <a:off x="0" y="0"/>
          <a:ext cx="0" cy="0"/>
          <a:chOff x="0" y="0"/>
          <a:chExt cx="0" cy="0"/>
        </a:xfrm>
      </p:grpSpPr>
      <p:sp>
        <p:nvSpPr>
          <p:cNvPr id="228" name="Google Shape;228;p38"/>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What kind of doctor is Derek Lester?</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(p. 99)</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229" name="Google Shape;229;p38"/>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30" name="Google Shape;230;p38"/>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6 Across</a:t>
            </a:r>
            <a:endParaRPr sz="32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34"/>
        <p:cNvGrpSpPr/>
        <p:nvPr/>
      </p:nvGrpSpPr>
      <p:grpSpPr>
        <a:xfrm>
          <a:off x="0" y="0"/>
          <a:ext cx="0" cy="0"/>
          <a:chOff x="0" y="0"/>
          <a:chExt cx="0" cy="0"/>
        </a:xfrm>
      </p:grpSpPr>
      <p:sp>
        <p:nvSpPr>
          <p:cNvPr id="235" name="Google Shape;235;p39"/>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What kind of doctor is Derek Lester?</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(p. 99)</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b="1">
                <a:solidFill>
                  <a:srgbClr val="000000"/>
                </a:solidFill>
                <a:latin typeface="Times New Roman"/>
                <a:ea typeface="Times New Roman"/>
                <a:cs typeface="Times New Roman"/>
                <a:sym typeface="Times New Roman"/>
              </a:rPr>
              <a:t>Plastics</a:t>
            </a:r>
            <a:endParaRPr sz="2700" b="1">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236" name="Google Shape;236;p39"/>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37" name="Google Shape;237;p39"/>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6 Across</a:t>
            </a:r>
            <a:endParaRPr sz="3200">
              <a:latin typeface="Times New Roman"/>
              <a:ea typeface="Times New Roman"/>
              <a:cs typeface="Times New Roman"/>
              <a:sym typeface="Times New Roman"/>
            </a:endParaRPr>
          </a:p>
        </p:txBody>
      </p:sp>
      <p:sp>
        <p:nvSpPr>
          <p:cNvPr id="238" name="Google Shape;238;p39"/>
          <p:cNvSpPr txBox="1"/>
          <p:nvPr/>
        </p:nvSpPr>
        <p:spPr>
          <a:xfrm>
            <a:off x="6698825" y="2325450"/>
            <a:ext cx="244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Times New Roman"/>
                <a:ea typeface="Times New Roman"/>
                <a:cs typeface="Times New Roman"/>
                <a:sym typeface="Times New Roman"/>
              </a:rPr>
              <a:t>P  L  A  S  T   I   C  S</a:t>
            </a:r>
            <a:endParaRPr sz="2000">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42"/>
        <p:cNvGrpSpPr/>
        <p:nvPr/>
      </p:nvGrpSpPr>
      <p:grpSpPr>
        <a:xfrm>
          <a:off x="0" y="0"/>
          <a:ext cx="0" cy="0"/>
          <a:chOff x="0" y="0"/>
          <a:chExt cx="0" cy="0"/>
        </a:xfrm>
      </p:grpSpPr>
      <p:sp>
        <p:nvSpPr>
          <p:cNvPr id="243" name="Google Shape;243;p40"/>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One of the body parts that hurts when Murray throws the baseball </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(p. 106)</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244" name="Google Shape;244;p40"/>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45" name="Google Shape;245;p40"/>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7 Across</a:t>
            </a:r>
            <a:endParaRPr sz="3200">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49"/>
        <p:cNvGrpSpPr/>
        <p:nvPr/>
      </p:nvGrpSpPr>
      <p:grpSpPr>
        <a:xfrm>
          <a:off x="0" y="0"/>
          <a:ext cx="0" cy="0"/>
          <a:chOff x="0" y="0"/>
          <a:chExt cx="0" cy="0"/>
        </a:xfrm>
      </p:grpSpPr>
      <p:sp>
        <p:nvSpPr>
          <p:cNvPr id="250" name="Google Shape;250;p41"/>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One of the body parts that hurts when Murray throws the baseball </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a:solidFill>
                  <a:srgbClr val="000000"/>
                </a:solidFill>
                <a:latin typeface="Times New Roman"/>
                <a:ea typeface="Times New Roman"/>
                <a:cs typeface="Times New Roman"/>
                <a:sym typeface="Times New Roman"/>
              </a:rPr>
              <a:t>(p. 106)</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en" sz="2700" b="1">
                <a:solidFill>
                  <a:srgbClr val="000000"/>
                </a:solidFill>
                <a:latin typeface="Times New Roman"/>
                <a:ea typeface="Times New Roman"/>
                <a:cs typeface="Times New Roman"/>
                <a:sym typeface="Times New Roman"/>
              </a:rPr>
              <a:t>Shoulder</a:t>
            </a:r>
            <a:endParaRPr b="1">
              <a:latin typeface="Times New Roman"/>
              <a:ea typeface="Times New Roman"/>
              <a:cs typeface="Times New Roman"/>
              <a:sym typeface="Times New Roman"/>
            </a:endParaRPr>
          </a:p>
        </p:txBody>
      </p:sp>
      <p:pic>
        <p:nvPicPr>
          <p:cNvPr id="251" name="Google Shape;251;p41"/>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52" name="Google Shape;252;p41"/>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7 Across</a:t>
            </a:r>
            <a:endParaRPr sz="3200">
              <a:latin typeface="Times New Roman"/>
              <a:ea typeface="Times New Roman"/>
              <a:cs typeface="Times New Roman"/>
              <a:sym typeface="Times New Roman"/>
            </a:endParaRPr>
          </a:p>
        </p:txBody>
      </p:sp>
      <p:sp>
        <p:nvSpPr>
          <p:cNvPr id="253" name="Google Shape;253;p41"/>
          <p:cNvSpPr txBox="1"/>
          <p:nvPr/>
        </p:nvSpPr>
        <p:spPr>
          <a:xfrm>
            <a:off x="3983825" y="2646775"/>
            <a:ext cx="2442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Times New Roman"/>
                <a:ea typeface="Times New Roman"/>
                <a:cs typeface="Times New Roman"/>
                <a:sym typeface="Times New Roman"/>
              </a:rPr>
              <a:t>S  H  O U  L  D E  R</a:t>
            </a:r>
            <a:endParaRPr sz="21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89075" y="458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b="1">
                <a:solidFill>
                  <a:srgbClr val="4A86E8"/>
                </a:solidFill>
                <a:latin typeface="Times New Roman"/>
                <a:ea typeface="Times New Roman"/>
                <a:cs typeface="Times New Roman"/>
                <a:sym typeface="Times New Roman"/>
              </a:rPr>
              <a:t>Chapter 17</a:t>
            </a:r>
            <a:endParaRPr sz="3720" b="1">
              <a:solidFill>
                <a:srgbClr val="4A86E8"/>
              </a:solidFill>
              <a:latin typeface="Times New Roman"/>
              <a:ea typeface="Times New Roman"/>
              <a:cs typeface="Times New Roman"/>
              <a:sym typeface="Times New Roman"/>
            </a:endParaRPr>
          </a:p>
        </p:txBody>
      </p:sp>
      <p:pic>
        <p:nvPicPr>
          <p:cNvPr id="66" name="Google Shape;66;p15"/>
          <p:cNvPicPr preferRelativeResize="0"/>
          <p:nvPr/>
        </p:nvPicPr>
        <p:blipFill>
          <a:blip r:embed="rId3">
            <a:alphaModFix/>
          </a:blip>
          <a:stretch>
            <a:fillRect/>
          </a:stretch>
        </p:blipFill>
        <p:spPr>
          <a:xfrm>
            <a:off x="3690011" y="1366225"/>
            <a:ext cx="1914075" cy="2593500"/>
          </a:xfrm>
          <a:prstGeom prst="rect">
            <a:avLst/>
          </a:prstGeom>
          <a:noFill/>
          <a:ln>
            <a:noFill/>
          </a:ln>
        </p:spPr>
      </p:pic>
      <p:pic>
        <p:nvPicPr>
          <p:cNvPr id="67" name="Google Shape;67;p15"/>
          <p:cNvPicPr preferRelativeResize="0"/>
          <p:nvPr/>
        </p:nvPicPr>
        <p:blipFill>
          <a:blip r:embed="rId4">
            <a:alphaModFix/>
          </a:blip>
          <a:stretch>
            <a:fillRect/>
          </a:stretch>
        </p:blipFill>
        <p:spPr>
          <a:xfrm>
            <a:off x="5949163" y="1996568"/>
            <a:ext cx="2614700" cy="1332820"/>
          </a:xfrm>
          <a:prstGeom prst="rect">
            <a:avLst/>
          </a:prstGeom>
          <a:noFill/>
          <a:ln>
            <a:noFill/>
          </a:ln>
        </p:spPr>
      </p:pic>
      <p:pic>
        <p:nvPicPr>
          <p:cNvPr id="68" name="Google Shape;68;p15"/>
          <p:cNvPicPr preferRelativeResize="0"/>
          <p:nvPr/>
        </p:nvPicPr>
        <p:blipFill>
          <a:blip r:embed="rId5">
            <a:alphaModFix/>
          </a:blip>
          <a:stretch>
            <a:fillRect/>
          </a:stretch>
        </p:blipFill>
        <p:spPr>
          <a:xfrm>
            <a:off x="601600" y="1821975"/>
            <a:ext cx="2614700" cy="1744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57"/>
        <p:cNvGrpSpPr/>
        <p:nvPr/>
      </p:nvGrpSpPr>
      <p:grpSpPr>
        <a:xfrm>
          <a:off x="0" y="0"/>
          <a:ext cx="0" cy="0"/>
          <a:chOff x="0" y="0"/>
          <a:chExt cx="0" cy="0"/>
        </a:xfrm>
      </p:grpSpPr>
      <p:sp>
        <p:nvSpPr>
          <p:cNvPr id="258" name="Google Shape;258;p42"/>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'But anyone listening could tell you there's nothing but love behind it. Nothing but pure, beautiful _______' (p. 93)</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259" name="Google Shape;259;p42"/>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60" name="Google Shape;260;p42"/>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8 Down</a:t>
            </a:r>
            <a:endParaRPr sz="320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64"/>
        <p:cNvGrpSpPr/>
        <p:nvPr/>
      </p:nvGrpSpPr>
      <p:grpSpPr>
        <a:xfrm>
          <a:off x="0" y="0"/>
          <a:ext cx="0" cy="0"/>
          <a:chOff x="0" y="0"/>
          <a:chExt cx="0" cy="0"/>
        </a:xfrm>
      </p:grpSpPr>
      <p:sp>
        <p:nvSpPr>
          <p:cNvPr id="265" name="Google Shape;265;p43"/>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'But anyone listening could tell you there's nothing but love behind it. Nothing but pure, beautiful _______' (p. 93)</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700" b="1">
                <a:solidFill>
                  <a:srgbClr val="000000"/>
                </a:solidFill>
                <a:latin typeface="Times New Roman"/>
                <a:ea typeface="Times New Roman"/>
                <a:cs typeface="Times New Roman"/>
                <a:sym typeface="Times New Roman"/>
              </a:rPr>
              <a:t>Loyalty </a:t>
            </a:r>
            <a:endParaRPr sz="2700" b="1">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266" name="Google Shape;266;p43"/>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67" name="Google Shape;267;p43"/>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8 Down</a:t>
            </a:r>
            <a:endParaRPr sz="3200">
              <a:latin typeface="Times New Roman"/>
              <a:ea typeface="Times New Roman"/>
              <a:cs typeface="Times New Roman"/>
              <a:sym typeface="Times New Roman"/>
            </a:endParaRPr>
          </a:p>
        </p:txBody>
      </p:sp>
      <p:sp>
        <p:nvSpPr>
          <p:cNvPr id="268" name="Google Shape;268;p43"/>
          <p:cNvSpPr txBox="1"/>
          <p:nvPr/>
        </p:nvSpPr>
        <p:spPr>
          <a:xfrm>
            <a:off x="7258200" y="2974225"/>
            <a:ext cx="327600" cy="223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L</a:t>
            </a:r>
            <a:endParaRPr sz="1900">
              <a:latin typeface="Times New Roman"/>
              <a:ea typeface="Times New Roman"/>
              <a:cs typeface="Times New Roman"/>
              <a:sym typeface="Times New Roman"/>
            </a:endParaRPr>
          </a:p>
          <a:p>
            <a:pPr marL="0" lvl="0" indent="0" algn="l" rtl="0">
              <a:spcBef>
                <a:spcPts val="0"/>
              </a:spcBef>
              <a:spcAft>
                <a:spcPts val="0"/>
              </a:spcAft>
              <a:buNone/>
            </a:pPr>
            <a:r>
              <a:rPr lang="en" sz="1900">
                <a:latin typeface="Times New Roman"/>
                <a:ea typeface="Times New Roman"/>
                <a:cs typeface="Times New Roman"/>
                <a:sym typeface="Times New Roman"/>
              </a:rPr>
              <a:t>O</a:t>
            </a:r>
            <a:endParaRPr sz="1900">
              <a:latin typeface="Times New Roman"/>
              <a:ea typeface="Times New Roman"/>
              <a:cs typeface="Times New Roman"/>
              <a:sym typeface="Times New Roman"/>
            </a:endParaRPr>
          </a:p>
          <a:p>
            <a:pPr marL="0" lvl="0" indent="0" algn="l" rtl="0">
              <a:spcBef>
                <a:spcPts val="0"/>
              </a:spcBef>
              <a:spcAft>
                <a:spcPts val="0"/>
              </a:spcAft>
              <a:buNone/>
            </a:pPr>
            <a:r>
              <a:rPr lang="en" sz="1900">
                <a:latin typeface="Times New Roman"/>
                <a:ea typeface="Times New Roman"/>
                <a:cs typeface="Times New Roman"/>
                <a:sym typeface="Times New Roman"/>
              </a:rPr>
              <a:t>Y</a:t>
            </a:r>
            <a:endParaRPr sz="1900">
              <a:latin typeface="Times New Roman"/>
              <a:ea typeface="Times New Roman"/>
              <a:cs typeface="Times New Roman"/>
              <a:sym typeface="Times New Roman"/>
            </a:endParaRPr>
          </a:p>
          <a:p>
            <a:pPr marL="0" lvl="0" indent="0" algn="l" rtl="0">
              <a:spcBef>
                <a:spcPts val="0"/>
              </a:spcBef>
              <a:spcAft>
                <a:spcPts val="0"/>
              </a:spcAft>
              <a:buNone/>
            </a:pPr>
            <a:r>
              <a:rPr lang="en" sz="1900">
                <a:latin typeface="Times New Roman"/>
                <a:ea typeface="Times New Roman"/>
                <a:cs typeface="Times New Roman"/>
                <a:sym typeface="Times New Roman"/>
              </a:rPr>
              <a:t>A</a:t>
            </a:r>
            <a:endParaRPr sz="1900">
              <a:latin typeface="Times New Roman"/>
              <a:ea typeface="Times New Roman"/>
              <a:cs typeface="Times New Roman"/>
              <a:sym typeface="Times New Roman"/>
            </a:endParaRPr>
          </a:p>
          <a:p>
            <a:pPr marL="0" lvl="0" indent="0" algn="l" rtl="0">
              <a:spcBef>
                <a:spcPts val="0"/>
              </a:spcBef>
              <a:spcAft>
                <a:spcPts val="0"/>
              </a:spcAft>
              <a:buNone/>
            </a:pPr>
            <a:r>
              <a:rPr lang="en" sz="1900">
                <a:latin typeface="Times New Roman"/>
                <a:ea typeface="Times New Roman"/>
                <a:cs typeface="Times New Roman"/>
                <a:sym typeface="Times New Roman"/>
              </a:rPr>
              <a:t>L</a:t>
            </a:r>
            <a:endParaRPr sz="1900">
              <a:latin typeface="Times New Roman"/>
              <a:ea typeface="Times New Roman"/>
              <a:cs typeface="Times New Roman"/>
              <a:sym typeface="Times New Roman"/>
            </a:endParaRPr>
          </a:p>
          <a:p>
            <a:pPr marL="0" lvl="0" indent="0" algn="l" rtl="0">
              <a:spcBef>
                <a:spcPts val="0"/>
              </a:spcBef>
              <a:spcAft>
                <a:spcPts val="0"/>
              </a:spcAft>
              <a:buNone/>
            </a:pPr>
            <a:r>
              <a:rPr lang="en" sz="1900">
                <a:latin typeface="Times New Roman"/>
                <a:ea typeface="Times New Roman"/>
                <a:cs typeface="Times New Roman"/>
                <a:sym typeface="Times New Roman"/>
              </a:rPr>
              <a:t>T</a:t>
            </a:r>
            <a:endParaRPr sz="1900">
              <a:latin typeface="Times New Roman"/>
              <a:ea typeface="Times New Roman"/>
              <a:cs typeface="Times New Roman"/>
              <a:sym typeface="Times New Roman"/>
            </a:endParaRPr>
          </a:p>
          <a:p>
            <a:pPr marL="0" lvl="0" indent="0" algn="l" rtl="0">
              <a:spcBef>
                <a:spcPts val="0"/>
              </a:spcBef>
              <a:spcAft>
                <a:spcPts val="0"/>
              </a:spcAft>
              <a:buNone/>
            </a:pPr>
            <a:r>
              <a:rPr lang="en" sz="1900">
                <a:latin typeface="Times New Roman"/>
                <a:ea typeface="Times New Roman"/>
                <a:cs typeface="Times New Roman"/>
                <a:sym typeface="Times New Roman"/>
              </a:rPr>
              <a:t>Y</a:t>
            </a:r>
            <a:endParaRPr sz="1900">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272"/>
        <p:cNvGrpSpPr/>
        <p:nvPr/>
      </p:nvGrpSpPr>
      <p:grpSpPr>
        <a:xfrm>
          <a:off x="0" y="0"/>
          <a:ext cx="0" cy="0"/>
          <a:chOff x="0" y="0"/>
          <a:chExt cx="0" cy="0"/>
        </a:xfrm>
      </p:grpSpPr>
      <p:sp>
        <p:nvSpPr>
          <p:cNvPr id="273" name="Google Shape;273;p44"/>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Murray describes the car ride with Chance to Jason's house as _________ (p. 92)</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pic>
        <p:nvPicPr>
          <p:cNvPr id="274" name="Google Shape;274;p44"/>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75" name="Google Shape;275;p44"/>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9 Across</a:t>
            </a:r>
            <a:endParaRPr sz="3200">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279"/>
        <p:cNvGrpSpPr/>
        <p:nvPr/>
      </p:nvGrpSpPr>
      <p:grpSpPr>
        <a:xfrm>
          <a:off x="0" y="0"/>
          <a:ext cx="0" cy="0"/>
          <a:chOff x="0" y="0"/>
          <a:chExt cx="0" cy="0"/>
        </a:xfrm>
      </p:grpSpPr>
      <p:sp>
        <p:nvSpPr>
          <p:cNvPr id="280" name="Google Shape;280;p45"/>
          <p:cNvSpPr txBox="1">
            <a:spLocks noGrp="1"/>
          </p:cNvSpPr>
          <p:nvPr>
            <p:ph type="body" idx="1"/>
          </p:nvPr>
        </p:nvSpPr>
        <p:spPr>
          <a:xfrm>
            <a:off x="584550" y="1391625"/>
            <a:ext cx="2976300" cy="332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solidFill>
                  <a:srgbClr val="000000"/>
                </a:solidFill>
                <a:latin typeface="Times New Roman"/>
                <a:ea typeface="Times New Roman"/>
                <a:cs typeface="Times New Roman"/>
                <a:sym typeface="Times New Roman"/>
              </a:rPr>
              <a:t>Murray describes the car ride with Chance to Jason's house as _________ (p. 92)</a:t>
            </a:r>
            <a:endParaRPr sz="27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en" sz="2700" b="1">
                <a:solidFill>
                  <a:srgbClr val="000000"/>
                </a:solidFill>
                <a:latin typeface="Times New Roman"/>
                <a:ea typeface="Times New Roman"/>
                <a:cs typeface="Times New Roman"/>
                <a:sym typeface="Times New Roman"/>
              </a:rPr>
              <a:t>Uneventful </a:t>
            </a:r>
            <a:endParaRPr b="1">
              <a:latin typeface="Times New Roman"/>
              <a:ea typeface="Times New Roman"/>
              <a:cs typeface="Times New Roman"/>
              <a:sym typeface="Times New Roman"/>
            </a:endParaRPr>
          </a:p>
        </p:txBody>
      </p:sp>
      <p:pic>
        <p:nvPicPr>
          <p:cNvPr id="281" name="Google Shape;281;p45"/>
          <p:cNvPicPr preferRelativeResize="0"/>
          <p:nvPr/>
        </p:nvPicPr>
        <p:blipFill rotWithShape="1">
          <a:blip r:embed="rId3">
            <a:alphaModFix/>
          </a:blip>
          <a:srcRect r="6288"/>
          <a:stretch/>
        </p:blipFill>
        <p:spPr>
          <a:xfrm>
            <a:off x="3927271" y="2"/>
            <a:ext cx="5216730" cy="5143499"/>
          </a:xfrm>
          <a:prstGeom prst="rect">
            <a:avLst/>
          </a:prstGeom>
          <a:noFill/>
          <a:ln>
            <a:noFill/>
          </a:ln>
        </p:spPr>
      </p:pic>
      <p:sp>
        <p:nvSpPr>
          <p:cNvPr id="282" name="Google Shape;282;p45"/>
          <p:cNvSpPr txBox="1"/>
          <p:nvPr/>
        </p:nvSpPr>
        <p:spPr>
          <a:xfrm>
            <a:off x="654875" y="545725"/>
            <a:ext cx="297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Times New Roman"/>
                <a:ea typeface="Times New Roman"/>
                <a:cs typeface="Times New Roman"/>
                <a:sym typeface="Times New Roman"/>
              </a:rPr>
              <a:t>9 Across</a:t>
            </a:r>
            <a:endParaRPr sz="3200">
              <a:latin typeface="Times New Roman"/>
              <a:ea typeface="Times New Roman"/>
              <a:cs typeface="Times New Roman"/>
              <a:sym typeface="Times New Roman"/>
            </a:endParaRPr>
          </a:p>
        </p:txBody>
      </p:sp>
      <p:sp>
        <p:nvSpPr>
          <p:cNvPr id="283" name="Google Shape;283;p45"/>
          <p:cNvSpPr txBox="1"/>
          <p:nvPr/>
        </p:nvSpPr>
        <p:spPr>
          <a:xfrm>
            <a:off x="5470950" y="4420400"/>
            <a:ext cx="3178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Times New Roman"/>
                <a:ea typeface="Times New Roman"/>
                <a:cs typeface="Times New Roman"/>
                <a:sym typeface="Times New Roman"/>
              </a:rPr>
              <a:t>U N  E  V E  N  T  F  U  L</a:t>
            </a:r>
            <a:endParaRPr sz="21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89075" y="458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b="1">
                <a:solidFill>
                  <a:srgbClr val="38761D"/>
                </a:solidFill>
                <a:latin typeface="Times New Roman"/>
                <a:ea typeface="Times New Roman"/>
                <a:cs typeface="Times New Roman"/>
                <a:sym typeface="Times New Roman"/>
              </a:rPr>
              <a:t>Chapter 18</a:t>
            </a:r>
            <a:endParaRPr sz="3720" b="1">
              <a:solidFill>
                <a:srgbClr val="38761D"/>
              </a:solidFill>
              <a:latin typeface="Times New Roman"/>
              <a:ea typeface="Times New Roman"/>
              <a:cs typeface="Times New Roman"/>
              <a:sym typeface="Times New Roman"/>
            </a:endParaRPr>
          </a:p>
        </p:txBody>
      </p:sp>
      <p:pic>
        <p:nvPicPr>
          <p:cNvPr id="74" name="Google Shape;74;p16"/>
          <p:cNvPicPr preferRelativeResize="0"/>
          <p:nvPr/>
        </p:nvPicPr>
        <p:blipFill>
          <a:blip r:embed="rId3">
            <a:alphaModFix/>
          </a:blip>
          <a:stretch>
            <a:fillRect/>
          </a:stretch>
        </p:blipFill>
        <p:spPr>
          <a:xfrm>
            <a:off x="3374975" y="1258450"/>
            <a:ext cx="2480113" cy="1650825"/>
          </a:xfrm>
          <a:prstGeom prst="rect">
            <a:avLst/>
          </a:prstGeom>
          <a:noFill/>
          <a:ln>
            <a:noFill/>
          </a:ln>
        </p:spPr>
      </p:pic>
      <p:pic>
        <p:nvPicPr>
          <p:cNvPr id="75" name="Google Shape;75;p16"/>
          <p:cNvPicPr preferRelativeResize="0"/>
          <p:nvPr/>
        </p:nvPicPr>
        <p:blipFill>
          <a:blip r:embed="rId4">
            <a:alphaModFix/>
          </a:blip>
          <a:stretch>
            <a:fillRect/>
          </a:stretch>
        </p:blipFill>
        <p:spPr>
          <a:xfrm>
            <a:off x="3240653" y="3362025"/>
            <a:ext cx="2748766" cy="1146875"/>
          </a:xfrm>
          <a:prstGeom prst="rect">
            <a:avLst/>
          </a:prstGeom>
          <a:noFill/>
          <a:ln>
            <a:noFill/>
          </a:ln>
        </p:spPr>
      </p:pic>
      <p:pic>
        <p:nvPicPr>
          <p:cNvPr id="76" name="Google Shape;76;p16"/>
          <p:cNvPicPr preferRelativeResize="0"/>
          <p:nvPr/>
        </p:nvPicPr>
        <p:blipFill>
          <a:blip r:embed="rId5">
            <a:alphaModFix/>
          </a:blip>
          <a:stretch>
            <a:fillRect/>
          </a:stretch>
        </p:blipFill>
        <p:spPr>
          <a:xfrm>
            <a:off x="6300775" y="1637563"/>
            <a:ext cx="2401500" cy="2401500"/>
          </a:xfrm>
          <a:prstGeom prst="rect">
            <a:avLst/>
          </a:prstGeom>
          <a:noFill/>
          <a:ln>
            <a:noFill/>
          </a:ln>
        </p:spPr>
      </p:pic>
      <p:pic>
        <p:nvPicPr>
          <p:cNvPr id="77" name="Google Shape;77;p16"/>
          <p:cNvPicPr preferRelativeResize="0"/>
          <p:nvPr/>
        </p:nvPicPr>
        <p:blipFill>
          <a:blip r:embed="rId6">
            <a:alphaModFix/>
          </a:blip>
          <a:stretch>
            <a:fillRect/>
          </a:stretch>
        </p:blipFill>
        <p:spPr>
          <a:xfrm>
            <a:off x="489075" y="1455376"/>
            <a:ext cx="2401500" cy="30018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89075" y="458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b="1">
                <a:solidFill>
                  <a:srgbClr val="E06666"/>
                </a:solidFill>
                <a:latin typeface="Times New Roman"/>
                <a:ea typeface="Times New Roman"/>
                <a:cs typeface="Times New Roman"/>
                <a:sym typeface="Times New Roman"/>
              </a:rPr>
              <a:t>Chapter 19</a:t>
            </a:r>
            <a:endParaRPr sz="3720" b="1">
              <a:solidFill>
                <a:srgbClr val="E06666"/>
              </a:solidFill>
              <a:latin typeface="Times New Roman"/>
              <a:ea typeface="Times New Roman"/>
              <a:cs typeface="Times New Roman"/>
              <a:sym typeface="Times New Roman"/>
            </a:endParaRPr>
          </a:p>
        </p:txBody>
      </p:sp>
      <p:pic>
        <p:nvPicPr>
          <p:cNvPr id="83" name="Google Shape;83;p17"/>
          <p:cNvPicPr preferRelativeResize="0"/>
          <p:nvPr/>
        </p:nvPicPr>
        <p:blipFill rotWithShape="1">
          <a:blip r:embed="rId3">
            <a:alphaModFix/>
          </a:blip>
          <a:srcRect r="13509"/>
          <a:stretch/>
        </p:blipFill>
        <p:spPr>
          <a:xfrm>
            <a:off x="2912300" y="1821125"/>
            <a:ext cx="3107200" cy="2020874"/>
          </a:xfrm>
          <a:prstGeom prst="rect">
            <a:avLst/>
          </a:prstGeom>
          <a:noFill/>
          <a:ln>
            <a:noFill/>
          </a:ln>
        </p:spPr>
      </p:pic>
      <p:pic>
        <p:nvPicPr>
          <p:cNvPr id="84" name="Google Shape;84;p17"/>
          <p:cNvPicPr preferRelativeResize="0"/>
          <p:nvPr/>
        </p:nvPicPr>
        <p:blipFill rotWithShape="1">
          <a:blip r:embed="rId4">
            <a:alphaModFix/>
          </a:blip>
          <a:srcRect r="44398" b="5731"/>
          <a:stretch/>
        </p:blipFill>
        <p:spPr>
          <a:xfrm>
            <a:off x="489075" y="1609900"/>
            <a:ext cx="2161800" cy="2443325"/>
          </a:xfrm>
          <a:prstGeom prst="rect">
            <a:avLst/>
          </a:prstGeom>
          <a:noFill/>
          <a:ln>
            <a:noFill/>
          </a:ln>
        </p:spPr>
      </p:pic>
      <p:pic>
        <p:nvPicPr>
          <p:cNvPr id="85" name="Google Shape;85;p17"/>
          <p:cNvPicPr preferRelativeResize="0"/>
          <p:nvPr/>
        </p:nvPicPr>
        <p:blipFill rotWithShape="1">
          <a:blip r:embed="rId5">
            <a:alphaModFix/>
          </a:blip>
          <a:srcRect l="11121" r="14334"/>
          <a:stretch/>
        </p:blipFill>
        <p:spPr>
          <a:xfrm>
            <a:off x="6280925" y="1543050"/>
            <a:ext cx="2617426" cy="236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2028300" y="550825"/>
            <a:ext cx="554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b="1">
                <a:solidFill>
                  <a:srgbClr val="000000"/>
                </a:solidFill>
                <a:latin typeface="Times New Roman"/>
                <a:ea typeface="Times New Roman"/>
                <a:cs typeface="Times New Roman"/>
                <a:sym typeface="Times New Roman"/>
              </a:rPr>
              <a:t>Worksheet A, Question 1</a:t>
            </a:r>
            <a:endParaRPr sz="3720" b="1">
              <a:solidFill>
                <a:srgbClr val="000000"/>
              </a:solidFill>
              <a:latin typeface="Times New Roman"/>
              <a:ea typeface="Times New Roman"/>
              <a:cs typeface="Times New Roman"/>
              <a:sym typeface="Times New Roman"/>
            </a:endParaRPr>
          </a:p>
        </p:txBody>
      </p:sp>
      <p:sp>
        <p:nvSpPr>
          <p:cNvPr id="91" name="Google Shape;91;p18"/>
          <p:cNvSpPr txBox="1"/>
          <p:nvPr/>
        </p:nvSpPr>
        <p:spPr>
          <a:xfrm>
            <a:off x="881550" y="1814550"/>
            <a:ext cx="7380900" cy="22626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 sz="2700">
                <a:solidFill>
                  <a:schemeClr val="dk1"/>
                </a:solidFill>
                <a:latin typeface="Times New Roman"/>
                <a:ea typeface="Times New Roman"/>
                <a:cs typeface="Times New Roman"/>
                <a:sym typeface="Times New Roman"/>
              </a:rPr>
              <a:t>On page 95, Della and Tiegan describe their motto as “a reminder of how to live”. What is their motto? Why do Della and Tiegan have a motto? What does Murray think about their motto? Do you have a motto? If yes, share with the group! If no, why not?</a:t>
            </a:r>
            <a:endParaRPr sz="27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1905525" y="523550"/>
            <a:ext cx="5448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b="1">
                <a:solidFill>
                  <a:srgbClr val="000000"/>
                </a:solidFill>
                <a:latin typeface="Times New Roman"/>
                <a:ea typeface="Times New Roman"/>
                <a:cs typeface="Times New Roman"/>
                <a:sym typeface="Times New Roman"/>
              </a:rPr>
              <a:t>Worksheet B, Question 1</a:t>
            </a:r>
            <a:endParaRPr sz="3720" b="1">
              <a:solidFill>
                <a:srgbClr val="000000"/>
              </a:solidFill>
              <a:latin typeface="Times New Roman"/>
              <a:ea typeface="Times New Roman"/>
              <a:cs typeface="Times New Roman"/>
              <a:sym typeface="Times New Roman"/>
            </a:endParaRPr>
          </a:p>
        </p:txBody>
      </p:sp>
      <p:sp>
        <p:nvSpPr>
          <p:cNvPr id="97" name="Google Shape;97;p19"/>
          <p:cNvSpPr txBox="1"/>
          <p:nvPr/>
        </p:nvSpPr>
        <p:spPr>
          <a:xfrm>
            <a:off x="1077825" y="1500775"/>
            <a:ext cx="7749300" cy="287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latin typeface="Times New Roman"/>
                <a:ea typeface="Times New Roman"/>
                <a:cs typeface="Times New Roman"/>
                <a:sym typeface="Times New Roman"/>
              </a:rPr>
              <a:t>What is Della and Tiegan’s life motto?</a:t>
            </a:r>
            <a:endParaRPr sz="25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1371600" lvl="0" indent="-387350" algn="l" rtl="0">
              <a:spcBef>
                <a:spcPts val="0"/>
              </a:spcBef>
              <a:spcAft>
                <a:spcPts val="0"/>
              </a:spcAft>
              <a:buClr>
                <a:schemeClr val="dk1"/>
              </a:buClr>
              <a:buSzPts val="2500"/>
              <a:buFont typeface="Times New Roman"/>
              <a:buAutoNum type="alphaLcPeriod"/>
            </a:pPr>
            <a:r>
              <a:rPr lang="en" sz="2500">
                <a:solidFill>
                  <a:schemeClr val="dk1"/>
                </a:solidFill>
                <a:latin typeface="Times New Roman"/>
                <a:ea typeface="Times New Roman"/>
                <a:cs typeface="Times New Roman"/>
                <a:sym typeface="Times New Roman"/>
              </a:rPr>
              <a:t>SBK - sincere, beautiful and knowledgeable</a:t>
            </a:r>
            <a:endParaRPr sz="2500">
              <a:solidFill>
                <a:schemeClr val="dk1"/>
              </a:solidFill>
              <a:latin typeface="Times New Roman"/>
              <a:ea typeface="Times New Roman"/>
              <a:cs typeface="Times New Roman"/>
              <a:sym typeface="Times New Roman"/>
            </a:endParaRPr>
          </a:p>
          <a:p>
            <a:pPr marL="1371600" lvl="0" indent="-387350" algn="l" rtl="0">
              <a:spcBef>
                <a:spcPts val="0"/>
              </a:spcBef>
              <a:spcAft>
                <a:spcPts val="0"/>
              </a:spcAft>
              <a:buClr>
                <a:schemeClr val="dk1"/>
              </a:buClr>
              <a:buSzPts val="2500"/>
              <a:buFont typeface="Times New Roman"/>
              <a:buAutoNum type="alphaLcPeriod"/>
            </a:pPr>
            <a:r>
              <a:rPr lang="en" sz="2500">
                <a:solidFill>
                  <a:schemeClr val="dk1"/>
                </a:solidFill>
                <a:latin typeface="Times New Roman"/>
                <a:ea typeface="Times New Roman"/>
                <a:cs typeface="Times New Roman"/>
                <a:sym typeface="Times New Roman"/>
              </a:rPr>
              <a:t>CSW - courage, strength and wisdom</a:t>
            </a:r>
            <a:endParaRPr sz="2500">
              <a:solidFill>
                <a:schemeClr val="dk1"/>
              </a:solidFill>
              <a:latin typeface="Times New Roman"/>
              <a:ea typeface="Times New Roman"/>
              <a:cs typeface="Times New Roman"/>
              <a:sym typeface="Times New Roman"/>
            </a:endParaRPr>
          </a:p>
          <a:p>
            <a:pPr marL="1371600" lvl="0" indent="-387350" algn="l" rtl="0">
              <a:spcBef>
                <a:spcPts val="0"/>
              </a:spcBef>
              <a:spcAft>
                <a:spcPts val="0"/>
              </a:spcAft>
              <a:buClr>
                <a:schemeClr val="dk1"/>
              </a:buClr>
              <a:buSzPts val="2500"/>
              <a:buFont typeface="Times New Roman"/>
              <a:buAutoNum type="alphaLcPeriod"/>
            </a:pPr>
            <a:r>
              <a:rPr lang="en" sz="2500">
                <a:solidFill>
                  <a:schemeClr val="dk1"/>
                </a:solidFill>
                <a:latin typeface="Times New Roman"/>
                <a:ea typeface="Times New Roman"/>
                <a:cs typeface="Times New Roman"/>
                <a:sym typeface="Times New Roman"/>
              </a:rPr>
              <a:t>SBK - strong, brave and kind </a:t>
            </a:r>
            <a:endParaRPr sz="2500">
              <a:solidFill>
                <a:schemeClr val="dk1"/>
              </a:solidFill>
              <a:latin typeface="Times New Roman"/>
              <a:ea typeface="Times New Roman"/>
              <a:cs typeface="Times New Roman"/>
              <a:sym typeface="Times New Roman"/>
            </a:endParaRPr>
          </a:p>
          <a:p>
            <a:pPr marL="1371600" lvl="0" indent="-387350" algn="l" rtl="0">
              <a:spcBef>
                <a:spcPts val="0"/>
              </a:spcBef>
              <a:spcAft>
                <a:spcPts val="0"/>
              </a:spcAft>
              <a:buClr>
                <a:schemeClr val="dk1"/>
              </a:buClr>
              <a:buSzPts val="2500"/>
              <a:buFont typeface="Times New Roman"/>
              <a:buAutoNum type="alphaLcPeriod"/>
            </a:pPr>
            <a:r>
              <a:rPr lang="en" sz="2500">
                <a:solidFill>
                  <a:schemeClr val="dk1"/>
                </a:solidFill>
                <a:latin typeface="Times New Roman"/>
                <a:ea typeface="Times New Roman"/>
                <a:cs typeface="Times New Roman"/>
                <a:sym typeface="Times New Roman"/>
              </a:rPr>
              <a:t>CFI - creative, fun and intelligent </a:t>
            </a:r>
            <a:endParaRPr sz="2500">
              <a:solidFill>
                <a:schemeClr val="dk1"/>
              </a:solidFill>
              <a:latin typeface="Times New Roman"/>
              <a:ea typeface="Times New Roman"/>
              <a:cs typeface="Times New Roman"/>
              <a:sym typeface="Times New Roman"/>
            </a:endParaRPr>
          </a:p>
          <a:p>
            <a:pPr marL="1371600" lvl="0" indent="-387350" algn="l" rtl="0">
              <a:spcBef>
                <a:spcPts val="0"/>
              </a:spcBef>
              <a:spcAft>
                <a:spcPts val="0"/>
              </a:spcAft>
              <a:buClr>
                <a:schemeClr val="dk1"/>
              </a:buClr>
              <a:buSzPts val="2500"/>
              <a:buFont typeface="Times New Roman"/>
              <a:buAutoNum type="alphaLcPeriod"/>
            </a:pPr>
            <a:r>
              <a:rPr lang="en" sz="2500">
                <a:solidFill>
                  <a:schemeClr val="dk1"/>
                </a:solidFill>
                <a:latin typeface="Times New Roman"/>
                <a:ea typeface="Times New Roman"/>
                <a:cs typeface="Times New Roman"/>
                <a:sym typeface="Times New Roman"/>
              </a:rPr>
              <a:t>LLL - live, laugh and love</a:t>
            </a:r>
            <a:endParaRPr sz="38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1891875" y="537175"/>
            <a:ext cx="548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b="1">
                <a:solidFill>
                  <a:srgbClr val="000000"/>
                </a:solidFill>
                <a:latin typeface="Times New Roman"/>
                <a:ea typeface="Times New Roman"/>
                <a:cs typeface="Times New Roman"/>
                <a:sym typeface="Times New Roman"/>
              </a:rPr>
              <a:t>Worksheet A, Question 2</a:t>
            </a:r>
            <a:endParaRPr sz="3720" b="1">
              <a:solidFill>
                <a:srgbClr val="000000"/>
              </a:solidFill>
              <a:latin typeface="Times New Roman"/>
              <a:ea typeface="Times New Roman"/>
              <a:cs typeface="Times New Roman"/>
              <a:sym typeface="Times New Roman"/>
            </a:endParaRPr>
          </a:p>
        </p:txBody>
      </p:sp>
      <p:sp>
        <p:nvSpPr>
          <p:cNvPr id="103" name="Google Shape;103;p20"/>
          <p:cNvSpPr txBox="1"/>
          <p:nvPr/>
        </p:nvSpPr>
        <p:spPr>
          <a:xfrm>
            <a:off x="622275" y="1586700"/>
            <a:ext cx="7599300" cy="1970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en" sz="2900">
                <a:solidFill>
                  <a:schemeClr val="dk1"/>
                </a:solidFill>
                <a:latin typeface="Times New Roman"/>
                <a:ea typeface="Times New Roman"/>
                <a:cs typeface="Times New Roman"/>
                <a:sym typeface="Times New Roman"/>
              </a:rPr>
              <a:t>Jason surprises Anna by inviting a guest over for dinner. What is Anna’s reaction? Is Jason’s plan successful? Have you ever been set up on a blind date? How did you meet your husband/wife/partner?</a:t>
            </a:r>
            <a:endParaRPr sz="29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1834200" y="428025"/>
            <a:ext cx="547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b="1">
                <a:solidFill>
                  <a:srgbClr val="000000"/>
                </a:solidFill>
                <a:latin typeface="Times New Roman"/>
                <a:ea typeface="Times New Roman"/>
                <a:cs typeface="Times New Roman"/>
                <a:sym typeface="Times New Roman"/>
              </a:rPr>
              <a:t>Worksheet B, Question 2</a:t>
            </a:r>
            <a:endParaRPr sz="3720" b="1">
              <a:solidFill>
                <a:srgbClr val="000000"/>
              </a:solidFill>
              <a:latin typeface="Times New Roman"/>
              <a:ea typeface="Times New Roman"/>
              <a:cs typeface="Times New Roman"/>
              <a:sym typeface="Times New Roman"/>
            </a:endParaRPr>
          </a:p>
        </p:txBody>
      </p:sp>
      <p:sp>
        <p:nvSpPr>
          <p:cNvPr id="109" name="Google Shape;109;p21"/>
          <p:cNvSpPr txBox="1"/>
          <p:nvPr/>
        </p:nvSpPr>
        <p:spPr>
          <a:xfrm>
            <a:off x="622275" y="1433375"/>
            <a:ext cx="8054700" cy="266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300">
                <a:solidFill>
                  <a:schemeClr val="dk1"/>
                </a:solidFill>
                <a:latin typeface="Times New Roman"/>
                <a:ea typeface="Times New Roman"/>
                <a:cs typeface="Times New Roman"/>
                <a:sym typeface="Times New Roman"/>
              </a:rPr>
              <a:t>Why does Jason invite Doctor Lester over for dinner? </a:t>
            </a:r>
            <a:endParaRPr sz="2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300">
              <a:solidFill>
                <a:schemeClr val="dk1"/>
              </a:solidFill>
              <a:latin typeface="Times New Roman"/>
              <a:ea typeface="Times New Roman"/>
              <a:cs typeface="Times New Roman"/>
              <a:sym typeface="Times New Roman"/>
            </a:endParaRPr>
          </a:p>
          <a:p>
            <a:pPr marL="1371600" lvl="0" indent="-374650" algn="l" rtl="0">
              <a:spcBef>
                <a:spcPts val="0"/>
              </a:spcBef>
              <a:spcAft>
                <a:spcPts val="0"/>
              </a:spcAft>
              <a:buClr>
                <a:schemeClr val="dk1"/>
              </a:buClr>
              <a:buSzPts val="2300"/>
              <a:buFont typeface="Times New Roman"/>
              <a:buAutoNum type="alphaLcPeriod"/>
            </a:pPr>
            <a:r>
              <a:rPr lang="en" sz="2300">
                <a:solidFill>
                  <a:schemeClr val="dk1"/>
                </a:solidFill>
                <a:latin typeface="Times New Roman"/>
                <a:ea typeface="Times New Roman"/>
                <a:cs typeface="Times New Roman"/>
                <a:sym typeface="Times New Roman"/>
              </a:rPr>
              <a:t>To thank him for helping treat his heart condition </a:t>
            </a:r>
            <a:endParaRPr sz="2300">
              <a:solidFill>
                <a:schemeClr val="dk1"/>
              </a:solidFill>
              <a:latin typeface="Times New Roman"/>
              <a:ea typeface="Times New Roman"/>
              <a:cs typeface="Times New Roman"/>
              <a:sym typeface="Times New Roman"/>
            </a:endParaRPr>
          </a:p>
          <a:p>
            <a:pPr marL="1371600" lvl="0" indent="-374650" algn="l" rtl="0">
              <a:spcBef>
                <a:spcPts val="0"/>
              </a:spcBef>
              <a:spcAft>
                <a:spcPts val="0"/>
              </a:spcAft>
              <a:buClr>
                <a:schemeClr val="dk1"/>
              </a:buClr>
              <a:buSzPts val="2300"/>
              <a:buFont typeface="Times New Roman"/>
              <a:buAutoNum type="alphaLcPeriod"/>
            </a:pPr>
            <a:r>
              <a:rPr lang="en" sz="2300">
                <a:solidFill>
                  <a:schemeClr val="dk1"/>
                </a:solidFill>
                <a:latin typeface="Times New Roman"/>
                <a:ea typeface="Times New Roman"/>
                <a:cs typeface="Times New Roman"/>
                <a:sym typeface="Times New Roman"/>
              </a:rPr>
              <a:t>To introduce him to his friend Tiegan </a:t>
            </a:r>
            <a:endParaRPr sz="2300">
              <a:solidFill>
                <a:schemeClr val="dk1"/>
              </a:solidFill>
              <a:latin typeface="Times New Roman"/>
              <a:ea typeface="Times New Roman"/>
              <a:cs typeface="Times New Roman"/>
              <a:sym typeface="Times New Roman"/>
            </a:endParaRPr>
          </a:p>
          <a:p>
            <a:pPr marL="1371600" lvl="0" indent="-374650" algn="l" rtl="0">
              <a:spcBef>
                <a:spcPts val="0"/>
              </a:spcBef>
              <a:spcAft>
                <a:spcPts val="0"/>
              </a:spcAft>
              <a:buClr>
                <a:schemeClr val="dk1"/>
              </a:buClr>
              <a:buSzPts val="2300"/>
              <a:buFont typeface="Times New Roman"/>
              <a:buAutoNum type="alphaLcPeriod"/>
            </a:pPr>
            <a:r>
              <a:rPr lang="en" sz="2300">
                <a:solidFill>
                  <a:schemeClr val="dk1"/>
                </a:solidFill>
                <a:latin typeface="Times New Roman"/>
                <a:ea typeface="Times New Roman"/>
                <a:cs typeface="Times New Roman"/>
                <a:sym typeface="Times New Roman"/>
              </a:rPr>
              <a:t>Because his mom asked him to set them up on a date </a:t>
            </a:r>
            <a:endParaRPr sz="2300">
              <a:solidFill>
                <a:schemeClr val="dk1"/>
              </a:solidFill>
              <a:latin typeface="Times New Roman"/>
              <a:ea typeface="Times New Roman"/>
              <a:cs typeface="Times New Roman"/>
              <a:sym typeface="Times New Roman"/>
            </a:endParaRPr>
          </a:p>
          <a:p>
            <a:pPr marL="1371600" lvl="0" indent="-374650" algn="l" rtl="0">
              <a:spcBef>
                <a:spcPts val="0"/>
              </a:spcBef>
              <a:spcAft>
                <a:spcPts val="0"/>
              </a:spcAft>
              <a:buClr>
                <a:schemeClr val="dk1"/>
              </a:buClr>
              <a:buSzPts val="2300"/>
              <a:buFont typeface="Times New Roman"/>
              <a:buAutoNum type="alphaLcPeriod"/>
            </a:pPr>
            <a:r>
              <a:rPr lang="en" sz="2300">
                <a:solidFill>
                  <a:schemeClr val="dk1"/>
                </a:solidFill>
                <a:latin typeface="Times New Roman"/>
                <a:ea typeface="Times New Roman"/>
                <a:cs typeface="Times New Roman"/>
                <a:sym typeface="Times New Roman"/>
              </a:rPr>
              <a:t>To surprise his mom with a new boyfriend </a:t>
            </a:r>
            <a:endParaRPr sz="2300">
              <a:solidFill>
                <a:schemeClr val="dk1"/>
              </a:solidFill>
              <a:latin typeface="Times New Roman"/>
              <a:ea typeface="Times New Roman"/>
              <a:cs typeface="Times New Roman"/>
              <a:sym typeface="Times New Roman"/>
            </a:endParaRPr>
          </a:p>
          <a:p>
            <a:pPr marL="1371600" lvl="0" indent="-374650" algn="l" rtl="0">
              <a:spcBef>
                <a:spcPts val="0"/>
              </a:spcBef>
              <a:spcAft>
                <a:spcPts val="0"/>
              </a:spcAft>
              <a:buClr>
                <a:schemeClr val="dk1"/>
              </a:buClr>
              <a:buSzPts val="2300"/>
              <a:buFont typeface="Times New Roman"/>
              <a:buAutoNum type="alphaLcPeriod"/>
            </a:pPr>
            <a:r>
              <a:rPr lang="en" sz="2300">
                <a:solidFill>
                  <a:schemeClr val="dk1"/>
                </a:solidFill>
                <a:latin typeface="Times New Roman"/>
                <a:ea typeface="Times New Roman"/>
                <a:cs typeface="Times New Roman"/>
                <a:sym typeface="Times New Roman"/>
              </a:rPr>
              <a:t>So Doctor Lester can teach him and Tiegan baseball</a:t>
            </a:r>
            <a:endParaRPr sz="38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905</Words>
  <Application>Microsoft Office PowerPoint</Application>
  <PresentationFormat>On-screen Show (16:9)</PresentationFormat>
  <Paragraphs>130</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Times New Roman</vt:lpstr>
      <vt:lpstr>Simple Light</vt:lpstr>
      <vt:lpstr>The Five Wishes of  Mr. Murray McBride</vt:lpstr>
      <vt:lpstr>PowerPoint Presentation</vt:lpstr>
      <vt:lpstr>Chapter 17</vt:lpstr>
      <vt:lpstr>Chapter 18</vt:lpstr>
      <vt:lpstr>Chapter 19</vt:lpstr>
      <vt:lpstr>Worksheet A, Question 1</vt:lpstr>
      <vt:lpstr>Worksheet B, Question 1</vt:lpstr>
      <vt:lpstr>Worksheet A, Question 2</vt:lpstr>
      <vt:lpstr>Worksheet B, Question 2</vt:lpstr>
      <vt:lpstr>Worksheet A, Question 3</vt:lpstr>
      <vt:lpstr>Worksheet B, Question 3</vt:lpstr>
      <vt:lpstr>Worksheet A, Question 4</vt:lpstr>
      <vt:lpstr>Worksheet B, Question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Wishes of  Mr. Murray McBride</dc:title>
  <dc:creator>Kayla Stalph</dc:creator>
  <cp:lastModifiedBy>Kayla Stalph</cp:lastModifiedBy>
  <cp:revision>1</cp:revision>
  <dcterms:modified xsi:type="dcterms:W3CDTF">2022-02-18T02:42:29Z</dcterms:modified>
</cp:coreProperties>
</file>