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Calibri" panose="020F0502020204030204" pitchFamily="34" charset="0"/>
      <p:regular r:id="rId27"/>
      <p:bold r:id="rId28"/>
      <p:italic r:id="rId29"/>
      <p:boldItalic r:id="rId30"/>
    </p:embeddedFont>
    <p:embeddedFont>
      <p:font typeface="Lato" panose="020F0502020204030203" pitchFamily="34" charset="0"/>
      <p:regular r:id="rId31"/>
      <p:bold r:id="rId32"/>
      <p:italic r:id="rId33"/>
      <p:boldItalic r:id="rId34"/>
    </p:embeddedFont>
    <p:embeddedFont>
      <p:font typeface="Old Standard TT" panose="020B0604020202020204" charset="0"/>
      <p:regular r:id="rId35"/>
      <p:bold r:id="rId36"/>
      <p:italic r:id="rId37"/>
    </p:embeddedFont>
    <p:embeddedFont>
      <p:font typeface="Roboto" panose="02000000000000000000"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bfc87e6ec7_0_3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bfc87e6ec7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bfc87e6ec7_0_3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bfc87e6ec7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fc87e6ec7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fc87e6ec7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bfc87e6ec7_0_3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bfc87e6ec7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bfc87e6ec7_0_3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bfc87e6ec7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bfc87e6ec7_0_5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bfc87e6ec7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fc87e6ec7_0_4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bfc87e6ec7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bfc87e6ec7_0_6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bfc87e6ec7_0_6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bfc87e6ec7_0_7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bfc87e6ec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bfc87e6ec7_0_8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bfc87e6ec7_0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bfc87e6ec7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bfc87e6ec7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bfc87e6ec7_0_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bfc87e6ec7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bfc87e6ec7_0_10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bfc87e6ec7_0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fc87e6ec7_0_1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fc87e6ec7_0_1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bfc87e6ec7_0_12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bfc87e6ec7_0_1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fc87e6ec7_0_1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bfc87e6ec7_0_1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fc87e6ec7_0_3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fc87e6ec7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bfc87e6ec7_0_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bfc87e6ec7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bfc87e6ec7_0_3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bfc87e6ec7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fc87e6ec7_0_3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fc87e6ec7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bfc87e6ec7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bfc87e6ec7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fc87e6ec7_0_2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fc87e6ec7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fc87e6ec7_0_3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fc87e6ec7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The Five Wishes of Mr. Murray Mcbride</a:t>
            </a:r>
            <a:endParaRPr/>
          </a:p>
        </p:txBody>
      </p:sp>
      <p:sp>
        <p:nvSpPr>
          <p:cNvPr id="60" name="Google Shape;60;p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2/26/21</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2 part B</a:t>
            </a:r>
            <a:endParaRPr/>
          </a:p>
        </p:txBody>
      </p:sp>
      <p:sp>
        <p:nvSpPr>
          <p:cNvPr id="127" name="Google Shape;127;p2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2200">
                <a:latin typeface="Calibri"/>
                <a:ea typeface="Calibri"/>
                <a:cs typeface="Calibri"/>
                <a:sym typeface="Calibri"/>
              </a:rPr>
              <a:t>2. Murray meets Tiegan and Jason at the hospital for one of Jason’s treatments. When the doctor checks Jason’s vitals, Jason lies about how often he uses his oxygen (page 81). Do you think Murray should have spoken up and told the doctor the truth? Think about the reason why you chose your answer.</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lphaLcPeriod"/>
            </a:pPr>
            <a:r>
              <a:rPr lang="en" sz="2200">
                <a:latin typeface="Calibri"/>
                <a:ea typeface="Calibri"/>
                <a:cs typeface="Calibri"/>
                <a:sym typeface="Calibri"/>
              </a:rPr>
              <a:t>Yes, Murray should have told the doctor. </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lphaLcPeriod"/>
            </a:pPr>
            <a:r>
              <a:rPr lang="en" sz="2200">
                <a:latin typeface="Calibri"/>
                <a:ea typeface="Calibri"/>
                <a:cs typeface="Calibri"/>
                <a:sym typeface="Calibri"/>
              </a:rPr>
              <a:t>No, Murray should not have told the doctor. </a:t>
            </a:r>
            <a:endParaRPr sz="28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3 part A</a:t>
            </a:r>
            <a:endParaRPr/>
          </a:p>
        </p:txBody>
      </p:sp>
      <p:sp>
        <p:nvSpPr>
          <p:cNvPr id="133" name="Google Shape;133;p2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00">
                <a:latin typeface="Calibri"/>
                <a:ea typeface="Calibri"/>
                <a:cs typeface="Calibri"/>
                <a:sym typeface="Calibri"/>
              </a:rPr>
              <a:t>3. Jason, Murray, and Tiegan have an email exchange regarding dinner (pages 85-87). Murray has a hard time understanding Jason’s email, so Tiegan interprets it for him in standard English. What does this say about Tiegan’s character? How are Tiegan and Jason different? What role do you think Tiegan will play in the story?</a:t>
            </a:r>
            <a:endParaRPr sz="2200">
              <a:latin typeface="Calibri"/>
              <a:ea typeface="Calibri"/>
              <a:cs typeface="Calibri"/>
              <a:sym typeface="Calibri"/>
            </a:endParaRPr>
          </a:p>
          <a:p>
            <a:pPr marL="0" lvl="0" indent="0" algn="l" rtl="0">
              <a:spcBef>
                <a:spcPts val="1200"/>
              </a:spcBef>
              <a:spcAft>
                <a:spcPts val="120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3 Part B</a:t>
            </a:r>
            <a:endParaRPr/>
          </a:p>
        </p:txBody>
      </p:sp>
      <p:sp>
        <p:nvSpPr>
          <p:cNvPr id="139" name="Google Shape;139;p2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sz="1965">
                <a:latin typeface="Calibri"/>
                <a:ea typeface="Calibri"/>
                <a:cs typeface="Calibri"/>
                <a:sym typeface="Calibri"/>
              </a:rPr>
              <a:t>3. Jason, Murray, and Tiegan have an email exchange regarding dinner (pages 85-87). Murray has a hard time understanding Jason’s email, so Tiegan interprets it for him in standard English. How are Tiegan and Jason different? (circle all that apply)</a:t>
            </a:r>
            <a:endParaRPr sz="1965">
              <a:latin typeface="Calibri"/>
              <a:ea typeface="Calibri"/>
              <a:cs typeface="Calibri"/>
              <a:sym typeface="Calibri"/>
            </a:endParaRPr>
          </a:p>
          <a:p>
            <a:pPr marL="0" lvl="0" indent="0" algn="l" rtl="0">
              <a:lnSpc>
                <a:spcPct val="95000"/>
              </a:lnSpc>
              <a:spcBef>
                <a:spcPts val="1200"/>
              </a:spcBef>
              <a:spcAft>
                <a:spcPts val="0"/>
              </a:spcAft>
              <a:buSzPts val="1018"/>
              <a:buNone/>
            </a:pPr>
            <a:r>
              <a:rPr lang="en" sz="1965">
                <a:latin typeface="Calibri"/>
                <a:ea typeface="Calibri"/>
                <a:cs typeface="Calibri"/>
                <a:sym typeface="Calibri"/>
              </a:rPr>
              <a:t>Tiegan and Jason are both young children</a:t>
            </a:r>
            <a:endParaRPr sz="1965">
              <a:latin typeface="Calibri"/>
              <a:ea typeface="Calibri"/>
              <a:cs typeface="Calibri"/>
              <a:sym typeface="Calibri"/>
            </a:endParaRPr>
          </a:p>
          <a:p>
            <a:pPr marL="0" lvl="0" indent="0" algn="l" rtl="0">
              <a:lnSpc>
                <a:spcPct val="95000"/>
              </a:lnSpc>
              <a:spcBef>
                <a:spcPts val="1200"/>
              </a:spcBef>
              <a:spcAft>
                <a:spcPts val="0"/>
              </a:spcAft>
              <a:buSzPts val="1018"/>
              <a:buNone/>
            </a:pPr>
            <a:r>
              <a:rPr lang="en" sz="1965">
                <a:latin typeface="Calibri"/>
                <a:ea typeface="Calibri"/>
                <a:cs typeface="Calibri"/>
                <a:sym typeface="Calibri"/>
              </a:rPr>
              <a:t>Tiegan is more formal with Murray than Jason is</a:t>
            </a:r>
            <a:endParaRPr sz="1965">
              <a:latin typeface="Calibri"/>
              <a:ea typeface="Calibri"/>
              <a:cs typeface="Calibri"/>
              <a:sym typeface="Calibri"/>
            </a:endParaRPr>
          </a:p>
          <a:p>
            <a:pPr marL="0" lvl="0" indent="0" algn="l" rtl="0">
              <a:lnSpc>
                <a:spcPct val="95000"/>
              </a:lnSpc>
              <a:spcBef>
                <a:spcPts val="1200"/>
              </a:spcBef>
              <a:spcAft>
                <a:spcPts val="0"/>
              </a:spcAft>
              <a:buSzPts val="1018"/>
              <a:buNone/>
            </a:pPr>
            <a:r>
              <a:rPr lang="en" sz="1965">
                <a:latin typeface="Calibri"/>
                <a:ea typeface="Calibri"/>
                <a:cs typeface="Calibri"/>
                <a:sym typeface="Calibri"/>
              </a:rPr>
              <a:t>Tiegan sees that Murray is “old-fashioned” and that he doesn’t understand modern language</a:t>
            </a:r>
            <a:endParaRPr sz="1965">
              <a:latin typeface="Calibri"/>
              <a:ea typeface="Calibri"/>
              <a:cs typeface="Calibri"/>
              <a:sym typeface="Calibri"/>
            </a:endParaRPr>
          </a:p>
          <a:p>
            <a:pPr marL="0" lvl="0" indent="0" algn="l" rtl="0">
              <a:lnSpc>
                <a:spcPct val="95000"/>
              </a:lnSpc>
              <a:spcBef>
                <a:spcPts val="1200"/>
              </a:spcBef>
              <a:spcAft>
                <a:spcPts val="0"/>
              </a:spcAft>
              <a:buSzPts val="1018"/>
              <a:buNone/>
            </a:pPr>
            <a:r>
              <a:rPr lang="en" sz="1965">
                <a:latin typeface="Calibri"/>
                <a:ea typeface="Calibri"/>
                <a:cs typeface="Calibri"/>
                <a:sym typeface="Calibri"/>
              </a:rPr>
              <a:t>Jason and Tiegan each have their own wish lists </a:t>
            </a:r>
            <a:endParaRPr sz="1965">
              <a:latin typeface="Calibri"/>
              <a:ea typeface="Calibri"/>
              <a:cs typeface="Calibri"/>
              <a:sym typeface="Calibri"/>
            </a:endParaRPr>
          </a:p>
          <a:p>
            <a:pPr marL="0" lvl="0" indent="0" algn="l" rtl="0">
              <a:lnSpc>
                <a:spcPct val="95000"/>
              </a:lnSpc>
              <a:spcBef>
                <a:spcPts val="1200"/>
              </a:spcBef>
              <a:spcAft>
                <a:spcPts val="0"/>
              </a:spcAft>
              <a:buSzPts val="1018"/>
              <a:buNone/>
            </a:pPr>
            <a:r>
              <a:rPr lang="en" sz="1965">
                <a:latin typeface="Calibri"/>
                <a:ea typeface="Calibri"/>
                <a:cs typeface="Calibri"/>
                <a:sym typeface="Calibri"/>
              </a:rPr>
              <a:t>Murray only enjoys talking to Tiegan</a:t>
            </a:r>
            <a:endParaRPr sz="1965">
              <a:latin typeface="Calibri"/>
              <a:ea typeface="Calibri"/>
              <a:cs typeface="Calibri"/>
              <a:sym typeface="Calibri"/>
            </a:endParaRPr>
          </a:p>
          <a:p>
            <a:pPr marL="0" lvl="0" indent="0" algn="l" rtl="0">
              <a:lnSpc>
                <a:spcPct val="95000"/>
              </a:lnSpc>
              <a:spcBef>
                <a:spcPts val="1200"/>
              </a:spcBef>
              <a:spcAft>
                <a:spcPts val="1200"/>
              </a:spcAft>
              <a:buSzPts val="1018"/>
              <a:buNone/>
            </a:pPr>
            <a:endParaRPr sz="1665"/>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4 part A</a:t>
            </a:r>
            <a:endParaRPr/>
          </a:p>
        </p:txBody>
      </p:sp>
      <p:sp>
        <p:nvSpPr>
          <p:cNvPr id="145" name="Google Shape;145;p2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200">
                <a:latin typeface="Calibri"/>
                <a:ea typeface="Calibri"/>
                <a:cs typeface="Calibri"/>
                <a:sym typeface="Calibri"/>
              </a:rPr>
              <a:t>4. Murray and Chance have an argument, and Chance says some disrespectful things towards his grandfather (pages 90-91). Chance apologizes, and Murray forgives him, thinking “Way I was raised, you forgive family. No matter what” (page 91). Do you agree with this statement? Would you have forgiven Chance if he had been that disrespectful to you? Has there ever been a time that you’ve felt like you have been too forgiving?</a:t>
            </a:r>
            <a:endParaRPr sz="220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4 part B</a:t>
            </a:r>
            <a:endParaRPr/>
          </a:p>
        </p:txBody>
      </p:sp>
      <p:sp>
        <p:nvSpPr>
          <p:cNvPr id="151" name="Google Shape;151;p2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a:latin typeface="Calibri"/>
                <a:ea typeface="Calibri"/>
                <a:cs typeface="Calibri"/>
                <a:sym typeface="Calibri"/>
              </a:rPr>
              <a:t>4. Murray and Chance have an argument, and Chance says some disrespectful things towards his grandfather (pages 90-91). Chance apologizes, and Murray forgives him, thinking “Way I was raised, you forgive family. No matter what” (page 91). Do you agree with this statement? </a:t>
            </a:r>
            <a:endParaRPr sz="19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900">
                <a:latin typeface="Calibri"/>
                <a:ea typeface="Calibri"/>
                <a:cs typeface="Calibri"/>
                <a:sym typeface="Calibri"/>
              </a:rPr>
              <a:t>	</a:t>
            </a:r>
            <a:endParaRPr sz="1900">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900">
                <a:latin typeface="Calibri"/>
                <a:ea typeface="Calibri"/>
                <a:cs typeface="Calibri"/>
                <a:sym typeface="Calibri"/>
              </a:rPr>
              <a:t>1		2		3		4		5</a:t>
            </a:r>
            <a:endParaRPr sz="19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900">
                <a:latin typeface="Calibri"/>
                <a:ea typeface="Calibri"/>
                <a:cs typeface="Calibri"/>
                <a:sym typeface="Calibri"/>
              </a:rPr>
              <a:t>		           Disagree	                 Neutral			      	  Agree</a:t>
            </a:r>
            <a:endParaRPr sz="19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90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900">
                <a:latin typeface="Calibri"/>
                <a:ea typeface="Calibri"/>
                <a:cs typeface="Calibri"/>
                <a:sym typeface="Calibri"/>
              </a:rPr>
              <a:t>Would you have forgiven Chance if he had been that disrespectful to you? </a:t>
            </a:r>
            <a:endParaRPr sz="1900">
              <a:latin typeface="Calibri"/>
              <a:ea typeface="Calibri"/>
              <a:cs typeface="Calibri"/>
              <a:sym typeface="Calibri"/>
            </a:endParaRPr>
          </a:p>
          <a:p>
            <a:pPr marL="457200" lvl="0" indent="-349250" algn="l" rtl="0">
              <a:spcBef>
                <a:spcPts val="0"/>
              </a:spcBef>
              <a:spcAft>
                <a:spcPts val="0"/>
              </a:spcAft>
              <a:buSzPts val="1900"/>
              <a:buFont typeface="Calibri"/>
              <a:buAutoNum type="alphaLcPeriod"/>
            </a:pPr>
            <a:r>
              <a:rPr lang="en" sz="1900">
                <a:latin typeface="Calibri"/>
                <a:ea typeface="Calibri"/>
                <a:cs typeface="Calibri"/>
                <a:sym typeface="Calibri"/>
              </a:rPr>
              <a:t>Yes, I would have forgiven him</a:t>
            </a:r>
            <a:endParaRPr sz="1900">
              <a:latin typeface="Calibri"/>
              <a:ea typeface="Calibri"/>
              <a:cs typeface="Calibri"/>
              <a:sym typeface="Calibri"/>
            </a:endParaRPr>
          </a:p>
          <a:p>
            <a:pPr marL="457200" lvl="0" indent="-349250" algn="l" rtl="0">
              <a:spcBef>
                <a:spcPts val="0"/>
              </a:spcBef>
              <a:spcAft>
                <a:spcPts val="0"/>
              </a:spcAft>
              <a:buSzPts val="1900"/>
              <a:buFont typeface="Calibri"/>
              <a:buAutoNum type="alphaLcPeriod"/>
            </a:pPr>
            <a:r>
              <a:rPr lang="en" sz="1900">
                <a:latin typeface="Calibri"/>
                <a:ea typeface="Calibri"/>
                <a:cs typeface="Calibri"/>
                <a:sym typeface="Calibri"/>
              </a:rPr>
              <a:t>No, I would not have forgiven him</a:t>
            </a:r>
            <a:endParaRPr sz="25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1 Down</a:t>
            </a:r>
            <a:endParaRPr/>
          </a:p>
        </p:txBody>
      </p:sp>
      <p:sp>
        <p:nvSpPr>
          <p:cNvPr id="157" name="Google Shape;157;p27"/>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Murray takes a short ______ to the grocery store</a:t>
            </a:r>
            <a:endParaRPr/>
          </a:p>
        </p:txBody>
      </p:sp>
      <p:pic>
        <p:nvPicPr>
          <p:cNvPr id="158" name="Google Shape;158;p27"/>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159" name="Google Shape;159;p27"/>
          <p:cNvSpPr txBox="1"/>
          <p:nvPr/>
        </p:nvSpPr>
        <p:spPr>
          <a:xfrm>
            <a:off x="5588050" y="380900"/>
            <a:ext cx="338100" cy="215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D</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E</a:t>
            </a:r>
            <a:endParaRPr>
              <a:latin typeface="Roboto"/>
              <a:ea typeface="Roboto"/>
              <a:cs typeface="Roboto"/>
              <a:sym typeface="Roboto"/>
            </a:endParaRPr>
          </a:p>
          <a:p>
            <a:pPr marL="0" lvl="0" indent="0" algn="l" rtl="0">
              <a:spcBef>
                <a:spcPts val="0"/>
              </a:spcBef>
              <a:spcAft>
                <a:spcPts val="0"/>
              </a:spcAft>
              <a:buNone/>
            </a:pPr>
            <a:endParaRPr sz="500">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T</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O</a:t>
            </a:r>
            <a:endParaRPr>
              <a:latin typeface="Roboto"/>
              <a:ea typeface="Roboto"/>
              <a:cs typeface="Roboto"/>
              <a:sym typeface="Roboto"/>
            </a:endParaRPr>
          </a:p>
          <a:p>
            <a:pPr marL="0" lvl="0" indent="0" algn="l" rtl="0">
              <a:spcBef>
                <a:spcPts val="0"/>
              </a:spcBef>
              <a:spcAft>
                <a:spcPts val="0"/>
              </a:spcAft>
              <a:buNone/>
            </a:pPr>
            <a:endParaRPr sz="700">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U</a:t>
            </a:r>
            <a:endParaRPr>
              <a:latin typeface="Roboto"/>
              <a:ea typeface="Roboto"/>
              <a:cs typeface="Roboto"/>
              <a:sym typeface="Roboto"/>
            </a:endParaRPr>
          </a:p>
          <a:p>
            <a:pPr marL="0" lvl="0" indent="0" algn="l" rtl="0">
              <a:spcBef>
                <a:spcPts val="0"/>
              </a:spcBef>
              <a:spcAft>
                <a:spcPts val="0"/>
              </a:spcAft>
              <a:buNone/>
            </a:pPr>
            <a:endParaRPr sz="400">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R</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2 Across</a:t>
            </a:r>
            <a:endParaRPr/>
          </a:p>
        </p:txBody>
      </p:sp>
      <p:sp>
        <p:nvSpPr>
          <p:cNvPr id="165" name="Google Shape;165;p28"/>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Murray asks Jason if he is this type of hitter.</a:t>
            </a:r>
            <a:endParaRPr/>
          </a:p>
          <a:p>
            <a:pPr marL="0" lvl="0" indent="0" algn="ctr" rtl="0">
              <a:spcBef>
                <a:spcPts val="0"/>
              </a:spcBef>
              <a:spcAft>
                <a:spcPts val="0"/>
              </a:spcAft>
              <a:buNone/>
            </a:pPr>
            <a:endParaRPr/>
          </a:p>
          <a:p>
            <a:pPr marL="0" lvl="0" indent="0" algn="ctr" rtl="0">
              <a:spcBef>
                <a:spcPts val="0"/>
              </a:spcBef>
              <a:spcAft>
                <a:spcPts val="0"/>
              </a:spcAft>
              <a:buNone/>
            </a:pPr>
            <a:r>
              <a:rPr lang="en"/>
              <a:t>power</a:t>
            </a:r>
            <a:endParaRPr/>
          </a:p>
        </p:txBody>
      </p:sp>
      <p:pic>
        <p:nvPicPr>
          <p:cNvPr id="166" name="Google Shape;166;p28"/>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167" name="Google Shape;167;p28"/>
          <p:cNvSpPr txBox="1"/>
          <p:nvPr/>
        </p:nvSpPr>
        <p:spPr>
          <a:xfrm>
            <a:off x="4808050" y="628950"/>
            <a:ext cx="136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p    o   w   e    r</a:t>
            </a:r>
            <a:endParaRPr>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3 Down</a:t>
            </a:r>
            <a:endParaRPr/>
          </a:p>
        </p:txBody>
      </p:sp>
      <p:sp>
        <p:nvSpPr>
          <p:cNvPr id="173" name="Google Shape;173;p29"/>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When Chance speaks to Murray, his voice is full of ________</a:t>
            </a:r>
            <a:endParaRPr/>
          </a:p>
          <a:p>
            <a:pPr marL="0" lvl="0" indent="0" algn="ctr" rtl="0">
              <a:spcBef>
                <a:spcPts val="0"/>
              </a:spcBef>
              <a:spcAft>
                <a:spcPts val="0"/>
              </a:spcAft>
              <a:buNone/>
            </a:pPr>
            <a:endParaRPr/>
          </a:p>
          <a:p>
            <a:pPr marL="0" lvl="0" indent="0" algn="ctr" rtl="0">
              <a:spcBef>
                <a:spcPts val="0"/>
              </a:spcBef>
              <a:spcAft>
                <a:spcPts val="0"/>
              </a:spcAft>
              <a:buNone/>
            </a:pPr>
            <a:r>
              <a:rPr lang="en"/>
              <a:t>contempt</a:t>
            </a:r>
            <a:endParaRPr/>
          </a:p>
        </p:txBody>
      </p:sp>
      <p:pic>
        <p:nvPicPr>
          <p:cNvPr id="174" name="Google Shape;174;p29"/>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175" name="Google Shape;175;p29"/>
          <p:cNvSpPr txBox="1"/>
          <p:nvPr/>
        </p:nvSpPr>
        <p:spPr>
          <a:xfrm>
            <a:off x="6664300" y="1130925"/>
            <a:ext cx="338100" cy="221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Roboto"/>
                <a:ea typeface="Roboto"/>
                <a:cs typeface="Roboto"/>
                <a:sym typeface="Roboto"/>
              </a:rPr>
              <a:t>c</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o</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n</a:t>
            </a:r>
            <a:endParaRPr>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t</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e</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m</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p</a:t>
            </a: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t</a:t>
            </a:r>
            <a:endParaRPr>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4 Across</a:t>
            </a:r>
            <a:endParaRPr/>
          </a:p>
        </p:txBody>
      </p:sp>
      <p:sp>
        <p:nvSpPr>
          <p:cNvPr id="181" name="Google Shape;181;p30"/>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The subject of Jason’s email - “______’ like a fool”</a:t>
            </a:r>
            <a:endParaRPr/>
          </a:p>
          <a:p>
            <a:pPr marL="0" lvl="0" indent="0" algn="ctr" rtl="0">
              <a:spcBef>
                <a:spcPts val="0"/>
              </a:spcBef>
              <a:spcAft>
                <a:spcPts val="0"/>
              </a:spcAft>
              <a:buNone/>
            </a:pPr>
            <a:endParaRPr/>
          </a:p>
          <a:p>
            <a:pPr marL="0" lvl="0" indent="0" algn="ctr" rtl="0">
              <a:spcBef>
                <a:spcPts val="0"/>
              </a:spcBef>
              <a:spcAft>
                <a:spcPts val="0"/>
              </a:spcAft>
              <a:buNone/>
            </a:pPr>
            <a:r>
              <a:rPr lang="en"/>
              <a:t>grubin</a:t>
            </a:r>
            <a:endParaRPr/>
          </a:p>
        </p:txBody>
      </p:sp>
      <p:pic>
        <p:nvPicPr>
          <p:cNvPr id="182" name="Google Shape;182;p30"/>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183" name="Google Shape;183;p30"/>
          <p:cNvSpPr txBox="1"/>
          <p:nvPr/>
        </p:nvSpPr>
        <p:spPr>
          <a:xfrm>
            <a:off x="5351800" y="1661900"/>
            <a:ext cx="165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g    r    u    b    i    n</a:t>
            </a:r>
            <a:endParaRPr>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5 Down</a:t>
            </a:r>
            <a:endParaRPr/>
          </a:p>
        </p:txBody>
      </p:sp>
      <p:sp>
        <p:nvSpPr>
          <p:cNvPr id="189" name="Google Shape;189;p31"/>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Harold Murphy Jr. is in charge of _________ Outreach for the Cubs</a:t>
            </a:r>
            <a:endParaRPr/>
          </a:p>
          <a:p>
            <a:pPr marL="0" lvl="0" indent="0" algn="ctr" rtl="0">
              <a:spcBef>
                <a:spcPts val="0"/>
              </a:spcBef>
              <a:spcAft>
                <a:spcPts val="0"/>
              </a:spcAft>
              <a:buNone/>
            </a:pPr>
            <a:endParaRPr/>
          </a:p>
          <a:p>
            <a:pPr marL="0" lvl="0" indent="0" algn="ctr" rtl="0">
              <a:spcBef>
                <a:spcPts val="0"/>
              </a:spcBef>
              <a:spcAft>
                <a:spcPts val="0"/>
              </a:spcAft>
              <a:buNone/>
            </a:pPr>
            <a:r>
              <a:rPr lang="en"/>
              <a:t>community</a:t>
            </a:r>
            <a:endParaRPr/>
          </a:p>
        </p:txBody>
      </p:sp>
      <p:pic>
        <p:nvPicPr>
          <p:cNvPr id="190" name="Google Shape;190;p31"/>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191" name="Google Shape;191;p31"/>
          <p:cNvSpPr txBox="1"/>
          <p:nvPr/>
        </p:nvSpPr>
        <p:spPr>
          <a:xfrm>
            <a:off x="7415950" y="1599800"/>
            <a:ext cx="338100" cy="250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Roboto"/>
                <a:ea typeface="Roboto"/>
                <a:cs typeface="Roboto"/>
                <a:sym typeface="Roboto"/>
              </a:rPr>
              <a:t>C</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o</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m</a:t>
            </a:r>
            <a:endParaRPr>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m</a:t>
            </a:r>
            <a:endParaRPr>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u</a:t>
            </a:r>
            <a:endParaRPr>
              <a:latin typeface="Roboto"/>
              <a:ea typeface="Roboto"/>
              <a:cs typeface="Roboto"/>
              <a:sym typeface="Roboto"/>
            </a:endParaRPr>
          </a:p>
          <a:p>
            <a:pPr marL="0" lvl="0" indent="0" algn="l" rtl="0">
              <a:lnSpc>
                <a:spcPct val="100000"/>
              </a:lnSpc>
              <a:spcBef>
                <a:spcPts val="0"/>
              </a:spcBef>
              <a:spcAft>
                <a:spcPts val="0"/>
              </a:spcAft>
              <a:buNone/>
            </a:pPr>
            <a:r>
              <a:rPr lang="en">
                <a:latin typeface="Roboto"/>
                <a:ea typeface="Roboto"/>
                <a:cs typeface="Roboto"/>
                <a:sym typeface="Roboto"/>
              </a:rPr>
              <a:t>n</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i</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t</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y</a:t>
            </a:r>
            <a:endParaRPr>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Goals:</a:t>
            </a:r>
            <a:endParaRPr/>
          </a:p>
        </p:txBody>
      </p:sp>
      <p:sp>
        <p:nvSpPr>
          <p:cNvPr id="66" name="Google Shape;66;p1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b="1">
                <a:solidFill>
                  <a:srgbClr val="980000"/>
                </a:solidFill>
                <a:latin typeface="Lato"/>
                <a:ea typeface="Lato"/>
                <a:cs typeface="Lato"/>
                <a:sym typeface="Lato"/>
              </a:rPr>
              <a:t>Ted:</a:t>
            </a:r>
            <a:r>
              <a:rPr lang="en">
                <a:solidFill>
                  <a:srgbClr val="980000"/>
                </a:solidFill>
                <a:latin typeface="Lato"/>
                <a:ea typeface="Lato"/>
                <a:cs typeface="Lato"/>
                <a:sym typeface="Lato"/>
              </a:rPr>
              <a:t> </a:t>
            </a:r>
            <a:r>
              <a:rPr lang="en">
                <a:latin typeface="Lato"/>
                <a:ea typeface="Lato"/>
                <a:cs typeface="Lato"/>
                <a:sym typeface="Lato"/>
              </a:rPr>
              <a:t>sustain reading for 15 minutes</a:t>
            </a:r>
            <a:endParaRPr>
              <a:latin typeface="Lato"/>
              <a:ea typeface="Lato"/>
              <a:cs typeface="Lato"/>
              <a:sym typeface="Lato"/>
            </a:endParaRPr>
          </a:p>
          <a:p>
            <a:pPr marL="0" lvl="0" indent="0" algn="l" rtl="0">
              <a:spcBef>
                <a:spcPts val="1200"/>
              </a:spcBef>
              <a:spcAft>
                <a:spcPts val="0"/>
              </a:spcAft>
              <a:buClr>
                <a:schemeClr val="dk1"/>
              </a:buClr>
              <a:buSzPts val="1100"/>
              <a:buFont typeface="Arial"/>
              <a:buNone/>
            </a:pPr>
            <a:r>
              <a:rPr lang="en" b="1">
                <a:solidFill>
                  <a:srgbClr val="980000"/>
                </a:solidFill>
                <a:latin typeface="Lato"/>
                <a:ea typeface="Lato"/>
                <a:cs typeface="Lato"/>
                <a:sym typeface="Lato"/>
              </a:rPr>
              <a:t>Elizabeth: </a:t>
            </a:r>
            <a:r>
              <a:rPr lang="en">
                <a:latin typeface="Lato"/>
                <a:ea typeface="Lato"/>
                <a:cs typeface="Lato"/>
                <a:sym typeface="Lato"/>
              </a:rPr>
              <a:t>take notes and/or read chapter twice</a:t>
            </a:r>
            <a:endParaRPr>
              <a:latin typeface="Lato"/>
              <a:ea typeface="Lato"/>
              <a:cs typeface="Lato"/>
              <a:sym typeface="Lato"/>
            </a:endParaRPr>
          </a:p>
          <a:p>
            <a:pPr marL="0" lvl="0" indent="0" algn="l" rtl="0">
              <a:spcBef>
                <a:spcPts val="1200"/>
              </a:spcBef>
              <a:spcAft>
                <a:spcPts val="0"/>
              </a:spcAft>
              <a:buClr>
                <a:schemeClr val="dk1"/>
              </a:buClr>
              <a:buSzPts val="1100"/>
              <a:buFont typeface="Arial"/>
              <a:buNone/>
            </a:pPr>
            <a:r>
              <a:rPr lang="en" b="1">
                <a:solidFill>
                  <a:srgbClr val="980000"/>
                </a:solidFill>
                <a:latin typeface="Lato"/>
                <a:ea typeface="Lato"/>
                <a:cs typeface="Lato"/>
                <a:sym typeface="Lato"/>
              </a:rPr>
              <a:t>Bob: </a:t>
            </a:r>
            <a:r>
              <a:rPr lang="en">
                <a:latin typeface="Lato"/>
                <a:ea typeface="Lato"/>
                <a:cs typeface="Lato"/>
                <a:sym typeface="Lato"/>
              </a:rPr>
              <a:t>reading without audio, reading in the morning </a:t>
            </a:r>
            <a:endParaRPr>
              <a:latin typeface="Lato"/>
              <a:ea typeface="Lato"/>
              <a:cs typeface="Lato"/>
              <a:sym typeface="Lato"/>
            </a:endParaRPr>
          </a:p>
          <a:p>
            <a:pPr marL="0" lvl="0" indent="0" algn="l" rtl="0">
              <a:spcBef>
                <a:spcPts val="1200"/>
              </a:spcBef>
              <a:spcAft>
                <a:spcPts val="0"/>
              </a:spcAft>
              <a:buClr>
                <a:schemeClr val="dk1"/>
              </a:buClr>
              <a:buSzPts val="1100"/>
              <a:buFont typeface="Arial"/>
              <a:buNone/>
            </a:pPr>
            <a:r>
              <a:rPr lang="en" b="1">
                <a:solidFill>
                  <a:srgbClr val="980000"/>
                </a:solidFill>
                <a:latin typeface="Lato"/>
                <a:ea typeface="Lato"/>
                <a:cs typeface="Lato"/>
                <a:sym typeface="Lato"/>
              </a:rPr>
              <a:t>Larry: </a:t>
            </a:r>
            <a:r>
              <a:rPr lang="en">
                <a:latin typeface="Lato"/>
                <a:ea typeface="Lato"/>
                <a:cs typeface="Lato"/>
                <a:sym typeface="Lato"/>
              </a:rPr>
              <a:t>finding your own reading errors before cued </a:t>
            </a:r>
            <a:endParaRPr>
              <a:latin typeface="Lato"/>
              <a:ea typeface="Lato"/>
              <a:cs typeface="Lato"/>
              <a:sym typeface="Lato"/>
            </a:endParaRPr>
          </a:p>
          <a:p>
            <a:pPr marL="0" lvl="0" indent="0" algn="l" rtl="0">
              <a:spcBef>
                <a:spcPts val="1200"/>
              </a:spcBef>
              <a:spcAft>
                <a:spcPts val="1200"/>
              </a:spcAft>
              <a:buClr>
                <a:schemeClr val="dk1"/>
              </a:buClr>
              <a:buSzPts val="1100"/>
              <a:buFont typeface="Arial"/>
              <a:buNone/>
            </a:pPr>
            <a:r>
              <a:rPr lang="en" b="1">
                <a:solidFill>
                  <a:srgbClr val="980000"/>
                </a:solidFill>
                <a:latin typeface="Lato"/>
                <a:ea typeface="Lato"/>
                <a:cs typeface="Lato"/>
                <a:sym typeface="Lato"/>
              </a:rPr>
              <a:t>John:</a:t>
            </a:r>
            <a:r>
              <a:rPr lang="en" b="1">
                <a:latin typeface="Lato"/>
                <a:ea typeface="Lato"/>
                <a:cs typeface="Lato"/>
                <a:sym typeface="Lato"/>
              </a:rPr>
              <a:t> </a:t>
            </a:r>
            <a:r>
              <a:rPr lang="en">
                <a:latin typeface="Lato"/>
                <a:ea typeface="Lato"/>
                <a:cs typeface="Lato"/>
                <a:sym typeface="Lato"/>
              </a:rPr>
              <a:t>Greater understanding of passage without needing to read it multiple times. Read key parts for a second time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5 Across</a:t>
            </a:r>
            <a:endParaRPr/>
          </a:p>
        </p:txBody>
      </p:sp>
      <p:sp>
        <p:nvSpPr>
          <p:cNvPr id="197" name="Google Shape;197;p32"/>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What Murray calls Jason at the hospital</a:t>
            </a:r>
            <a:endParaRPr/>
          </a:p>
          <a:p>
            <a:pPr marL="0" lvl="0" indent="0" algn="ctr" rtl="0">
              <a:spcBef>
                <a:spcPts val="0"/>
              </a:spcBef>
              <a:spcAft>
                <a:spcPts val="0"/>
              </a:spcAft>
              <a:buNone/>
            </a:pPr>
            <a:endParaRPr/>
          </a:p>
          <a:p>
            <a:pPr marL="0" lvl="0" indent="0" algn="ctr" rtl="0">
              <a:spcBef>
                <a:spcPts val="0"/>
              </a:spcBef>
              <a:spcAft>
                <a:spcPts val="0"/>
              </a:spcAft>
              <a:buNone/>
            </a:pPr>
            <a:r>
              <a:rPr lang="en"/>
              <a:t>champ</a:t>
            </a:r>
            <a:endParaRPr/>
          </a:p>
        </p:txBody>
      </p:sp>
      <p:pic>
        <p:nvPicPr>
          <p:cNvPr id="198" name="Google Shape;198;p32"/>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199" name="Google Shape;199;p32"/>
          <p:cNvSpPr txBox="1"/>
          <p:nvPr/>
        </p:nvSpPr>
        <p:spPr>
          <a:xfrm>
            <a:off x="7377100" y="1661900"/>
            <a:ext cx="145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 c    h   a    m   p</a:t>
            </a:r>
            <a:endParaRPr>
              <a:latin typeface="Roboto"/>
              <a:ea typeface="Roboto"/>
              <a:cs typeface="Roboto"/>
              <a:sym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6 Down</a:t>
            </a:r>
            <a:endParaRPr/>
          </a:p>
        </p:txBody>
      </p:sp>
      <p:sp>
        <p:nvSpPr>
          <p:cNvPr id="205" name="Google Shape;205;p33"/>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Jason’s father’s first name</a:t>
            </a:r>
            <a:endParaRPr/>
          </a:p>
          <a:p>
            <a:pPr marL="0" lvl="0" indent="0" algn="ctr" rtl="0">
              <a:spcBef>
                <a:spcPts val="0"/>
              </a:spcBef>
              <a:spcAft>
                <a:spcPts val="0"/>
              </a:spcAft>
              <a:buNone/>
            </a:pPr>
            <a:endParaRPr/>
          </a:p>
          <a:p>
            <a:pPr marL="0" lvl="0" indent="0" algn="ctr" rtl="0">
              <a:spcBef>
                <a:spcPts val="0"/>
              </a:spcBef>
              <a:spcAft>
                <a:spcPts val="0"/>
              </a:spcAft>
              <a:buNone/>
            </a:pPr>
            <a:r>
              <a:rPr lang="en"/>
              <a:t>Benedict</a:t>
            </a:r>
            <a:endParaRPr/>
          </a:p>
        </p:txBody>
      </p:sp>
      <p:pic>
        <p:nvPicPr>
          <p:cNvPr id="206" name="Google Shape;206;p33"/>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207" name="Google Shape;207;p33"/>
          <p:cNvSpPr txBox="1"/>
          <p:nvPr/>
        </p:nvSpPr>
        <p:spPr>
          <a:xfrm>
            <a:off x="6117850" y="2189500"/>
            <a:ext cx="338100" cy="2210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latin typeface="Roboto"/>
                <a:ea typeface="Roboto"/>
                <a:cs typeface="Roboto"/>
                <a:sym typeface="Roboto"/>
              </a:rPr>
              <a:t>b</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e</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n</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e</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d</a:t>
            </a:r>
            <a:endParaRPr>
              <a:latin typeface="Roboto"/>
              <a:ea typeface="Roboto"/>
              <a:cs typeface="Roboto"/>
              <a:sym typeface="Roboto"/>
            </a:endParaRPr>
          </a:p>
          <a:p>
            <a:pPr marL="0" lvl="0" indent="0" algn="l" rtl="0">
              <a:lnSpc>
                <a:spcPct val="150000"/>
              </a:lnSpc>
              <a:spcBef>
                <a:spcPts val="0"/>
              </a:spcBef>
              <a:spcAft>
                <a:spcPts val="0"/>
              </a:spcAft>
              <a:buNone/>
            </a:pPr>
            <a:r>
              <a:rPr lang="en">
                <a:latin typeface="Roboto"/>
                <a:ea typeface="Roboto"/>
                <a:cs typeface="Roboto"/>
                <a:sym typeface="Roboto"/>
              </a:rPr>
              <a:t>i</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c</a:t>
            </a:r>
            <a:endParaRPr>
              <a:latin typeface="Roboto"/>
              <a:ea typeface="Roboto"/>
              <a:cs typeface="Roboto"/>
              <a:sym typeface="Roboto"/>
            </a:endParaRPr>
          </a:p>
          <a:p>
            <a:pPr marL="0" lvl="0" indent="0" algn="l" rtl="0">
              <a:lnSpc>
                <a:spcPct val="115000"/>
              </a:lnSpc>
              <a:spcBef>
                <a:spcPts val="0"/>
              </a:spcBef>
              <a:spcAft>
                <a:spcPts val="0"/>
              </a:spcAft>
              <a:buNone/>
            </a:pPr>
            <a:r>
              <a:rPr lang="en">
                <a:latin typeface="Roboto"/>
                <a:ea typeface="Roboto"/>
                <a:cs typeface="Roboto"/>
                <a:sym typeface="Roboto"/>
              </a:rPr>
              <a:t>t</a:t>
            </a:r>
            <a:endParaRPr>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7 Across</a:t>
            </a:r>
            <a:endParaRPr/>
          </a:p>
        </p:txBody>
      </p:sp>
      <p:sp>
        <p:nvSpPr>
          <p:cNvPr id="213" name="Google Shape;213;p34"/>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The nickname Murray gives to the employee who helps him find the Milk Duds</a:t>
            </a:r>
            <a:endParaRPr/>
          </a:p>
          <a:p>
            <a:pPr marL="0" lvl="0" indent="0" algn="ctr" rtl="0">
              <a:spcBef>
                <a:spcPts val="0"/>
              </a:spcBef>
              <a:spcAft>
                <a:spcPts val="0"/>
              </a:spcAft>
              <a:buNone/>
            </a:pPr>
            <a:endParaRPr/>
          </a:p>
          <a:p>
            <a:pPr marL="0" lvl="0" indent="0" algn="ctr" rtl="0">
              <a:spcBef>
                <a:spcPts val="0"/>
              </a:spcBef>
              <a:spcAft>
                <a:spcPts val="0"/>
              </a:spcAft>
              <a:buNone/>
            </a:pPr>
            <a:r>
              <a:rPr lang="en"/>
              <a:t>Mr. Smiles</a:t>
            </a:r>
            <a:endParaRPr/>
          </a:p>
        </p:txBody>
      </p:sp>
      <p:pic>
        <p:nvPicPr>
          <p:cNvPr id="214" name="Google Shape;214;p34"/>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215" name="Google Shape;215;p34"/>
          <p:cNvSpPr txBox="1"/>
          <p:nvPr/>
        </p:nvSpPr>
        <p:spPr>
          <a:xfrm>
            <a:off x="7152125" y="2189500"/>
            <a:ext cx="165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    m   i     l    e    s</a:t>
            </a:r>
            <a:endParaRPr>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8 Across</a:t>
            </a:r>
            <a:endParaRPr/>
          </a:p>
        </p:txBody>
      </p:sp>
      <p:sp>
        <p:nvSpPr>
          <p:cNvPr id="221" name="Google Shape;221;p35"/>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It has been _________ months since Murray had worn a suit</a:t>
            </a:r>
            <a:endParaRPr/>
          </a:p>
          <a:p>
            <a:pPr marL="0" lvl="0" indent="0" algn="ctr" rtl="0">
              <a:spcBef>
                <a:spcPts val="0"/>
              </a:spcBef>
              <a:spcAft>
                <a:spcPts val="0"/>
              </a:spcAft>
              <a:buNone/>
            </a:pPr>
            <a:endParaRPr/>
          </a:p>
          <a:p>
            <a:pPr marL="0" lvl="0" indent="0" algn="ctr" rtl="0">
              <a:spcBef>
                <a:spcPts val="0"/>
              </a:spcBef>
              <a:spcAft>
                <a:spcPts val="0"/>
              </a:spcAft>
              <a:buNone/>
            </a:pPr>
            <a:r>
              <a:rPr lang="en"/>
              <a:t>seventeen</a:t>
            </a:r>
            <a:endParaRPr/>
          </a:p>
        </p:txBody>
      </p:sp>
      <p:pic>
        <p:nvPicPr>
          <p:cNvPr id="222" name="Google Shape;222;p35"/>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223" name="Google Shape;223;p35"/>
          <p:cNvSpPr txBox="1"/>
          <p:nvPr/>
        </p:nvSpPr>
        <p:spPr>
          <a:xfrm>
            <a:off x="5351800" y="2942900"/>
            <a:ext cx="243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s    e   v    e    n    t    e    e    n</a:t>
            </a:r>
            <a:endParaRPr>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265500" y="242600"/>
            <a:ext cx="4045200" cy="10851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9 Across</a:t>
            </a:r>
            <a:endParaRPr/>
          </a:p>
        </p:txBody>
      </p:sp>
      <p:sp>
        <p:nvSpPr>
          <p:cNvPr id="229" name="Google Shape;229;p36"/>
          <p:cNvSpPr txBox="1">
            <a:spLocks noGrp="1"/>
          </p:cNvSpPr>
          <p:nvPr>
            <p:ph type="subTitle" idx="1"/>
          </p:nvPr>
        </p:nvSpPr>
        <p:spPr>
          <a:xfrm>
            <a:off x="265500" y="1481549"/>
            <a:ext cx="4045200" cy="2556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Tiegan’s great-grandmother played 3 seasons for the ______ Belles</a:t>
            </a:r>
            <a:endParaRPr/>
          </a:p>
          <a:p>
            <a:pPr marL="0" lvl="0" indent="0" algn="ctr" rtl="0">
              <a:spcBef>
                <a:spcPts val="0"/>
              </a:spcBef>
              <a:spcAft>
                <a:spcPts val="0"/>
              </a:spcAft>
              <a:buNone/>
            </a:pPr>
            <a:endParaRPr/>
          </a:p>
          <a:p>
            <a:pPr marL="0" lvl="0" indent="0" algn="ctr" rtl="0">
              <a:spcBef>
                <a:spcPts val="0"/>
              </a:spcBef>
              <a:spcAft>
                <a:spcPts val="0"/>
              </a:spcAft>
              <a:buNone/>
            </a:pPr>
            <a:r>
              <a:rPr lang="en"/>
              <a:t>Racine</a:t>
            </a:r>
            <a:endParaRPr/>
          </a:p>
        </p:txBody>
      </p:sp>
      <p:pic>
        <p:nvPicPr>
          <p:cNvPr id="230" name="Google Shape;230;p36"/>
          <p:cNvPicPr preferRelativeResize="0"/>
          <p:nvPr/>
        </p:nvPicPr>
        <p:blipFill rotWithShape="1">
          <a:blip r:embed="rId3">
            <a:alphaModFix/>
          </a:blip>
          <a:srcRect l="31690" t="23099" r="30346" b="17641"/>
          <a:stretch/>
        </p:blipFill>
        <p:spPr>
          <a:xfrm>
            <a:off x="4572000" y="382375"/>
            <a:ext cx="4572000" cy="4014452"/>
          </a:xfrm>
          <a:prstGeom prst="rect">
            <a:avLst/>
          </a:prstGeom>
          <a:noFill/>
          <a:ln>
            <a:noFill/>
          </a:ln>
        </p:spPr>
      </p:pic>
      <p:sp>
        <p:nvSpPr>
          <p:cNvPr id="231" name="Google Shape;231;p36"/>
          <p:cNvSpPr txBox="1"/>
          <p:nvPr/>
        </p:nvSpPr>
        <p:spPr>
          <a:xfrm>
            <a:off x="5351800" y="3472675"/>
            <a:ext cx="1650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Roboto"/>
                <a:ea typeface="Roboto"/>
                <a:cs typeface="Roboto"/>
                <a:sym typeface="Roboto"/>
              </a:rPr>
              <a:t>r    a    c    i     n    e</a:t>
            </a:r>
            <a:endParaRPr>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Chapter 13 Summary</a:t>
            </a:r>
            <a:endParaRPr/>
          </a:p>
        </p:txBody>
      </p:sp>
      <p:sp>
        <p:nvSpPr>
          <p:cNvPr id="72" name="Google Shape;72;p1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3" name="Google Shape;73;p15"/>
          <p:cNvPicPr preferRelativeResize="0"/>
          <p:nvPr/>
        </p:nvPicPr>
        <p:blipFill>
          <a:blip r:embed="rId3">
            <a:alphaModFix/>
          </a:blip>
          <a:stretch>
            <a:fillRect/>
          </a:stretch>
        </p:blipFill>
        <p:spPr>
          <a:xfrm>
            <a:off x="394500" y="1058225"/>
            <a:ext cx="3431599" cy="1715799"/>
          </a:xfrm>
          <a:prstGeom prst="rect">
            <a:avLst/>
          </a:prstGeom>
          <a:noFill/>
          <a:ln>
            <a:noFill/>
          </a:ln>
        </p:spPr>
      </p:pic>
      <p:pic>
        <p:nvPicPr>
          <p:cNvPr id="74" name="Google Shape;74;p15"/>
          <p:cNvPicPr preferRelativeResize="0"/>
          <p:nvPr/>
        </p:nvPicPr>
        <p:blipFill>
          <a:blip r:embed="rId4">
            <a:alphaModFix/>
          </a:blip>
          <a:stretch>
            <a:fillRect/>
          </a:stretch>
        </p:blipFill>
        <p:spPr>
          <a:xfrm>
            <a:off x="5563675" y="1016350"/>
            <a:ext cx="2875350" cy="2042750"/>
          </a:xfrm>
          <a:prstGeom prst="rect">
            <a:avLst/>
          </a:prstGeom>
          <a:noFill/>
          <a:ln>
            <a:noFill/>
          </a:ln>
        </p:spPr>
      </p:pic>
      <p:pic>
        <p:nvPicPr>
          <p:cNvPr id="75" name="Google Shape;75;p15"/>
          <p:cNvPicPr preferRelativeResize="0"/>
          <p:nvPr/>
        </p:nvPicPr>
        <p:blipFill>
          <a:blip r:embed="rId5">
            <a:alphaModFix/>
          </a:blip>
          <a:stretch>
            <a:fillRect/>
          </a:stretch>
        </p:blipFill>
        <p:spPr>
          <a:xfrm>
            <a:off x="2674950" y="3168117"/>
            <a:ext cx="3282000" cy="186265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Chapter 14 Summary</a:t>
            </a:r>
            <a:endParaRPr/>
          </a:p>
        </p:txBody>
      </p:sp>
      <p:sp>
        <p:nvSpPr>
          <p:cNvPr id="81" name="Google Shape;81;p1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82" name="Google Shape;82;p16"/>
          <p:cNvPicPr preferRelativeResize="0"/>
          <p:nvPr/>
        </p:nvPicPr>
        <p:blipFill>
          <a:blip r:embed="rId3">
            <a:alphaModFix/>
          </a:blip>
          <a:stretch>
            <a:fillRect/>
          </a:stretch>
        </p:blipFill>
        <p:spPr>
          <a:xfrm>
            <a:off x="311700" y="1112076"/>
            <a:ext cx="3699150" cy="1377125"/>
          </a:xfrm>
          <a:prstGeom prst="rect">
            <a:avLst/>
          </a:prstGeom>
          <a:noFill/>
          <a:ln>
            <a:noFill/>
          </a:ln>
        </p:spPr>
      </p:pic>
      <p:pic>
        <p:nvPicPr>
          <p:cNvPr id="83" name="Google Shape;83;p16"/>
          <p:cNvPicPr preferRelativeResize="0"/>
          <p:nvPr/>
        </p:nvPicPr>
        <p:blipFill>
          <a:blip r:embed="rId4">
            <a:alphaModFix/>
          </a:blip>
          <a:stretch>
            <a:fillRect/>
          </a:stretch>
        </p:blipFill>
        <p:spPr>
          <a:xfrm>
            <a:off x="1734025" y="2543050"/>
            <a:ext cx="2483800" cy="2483800"/>
          </a:xfrm>
          <a:prstGeom prst="rect">
            <a:avLst/>
          </a:prstGeom>
          <a:noFill/>
          <a:ln>
            <a:noFill/>
          </a:ln>
        </p:spPr>
      </p:pic>
      <p:pic>
        <p:nvPicPr>
          <p:cNvPr id="84" name="Google Shape;84;p16"/>
          <p:cNvPicPr preferRelativeResize="0"/>
          <p:nvPr/>
        </p:nvPicPr>
        <p:blipFill>
          <a:blip r:embed="rId5">
            <a:alphaModFix/>
          </a:blip>
          <a:stretch>
            <a:fillRect/>
          </a:stretch>
        </p:blipFill>
        <p:spPr>
          <a:xfrm>
            <a:off x="5688025" y="608624"/>
            <a:ext cx="3144276" cy="2094875"/>
          </a:xfrm>
          <a:prstGeom prst="rect">
            <a:avLst/>
          </a:prstGeom>
          <a:noFill/>
          <a:ln>
            <a:noFill/>
          </a:ln>
        </p:spPr>
      </p:pic>
      <p:pic>
        <p:nvPicPr>
          <p:cNvPr id="85" name="Google Shape;85;p16"/>
          <p:cNvPicPr preferRelativeResize="0"/>
          <p:nvPr/>
        </p:nvPicPr>
        <p:blipFill>
          <a:blip r:embed="rId6">
            <a:alphaModFix/>
          </a:blip>
          <a:stretch>
            <a:fillRect/>
          </a:stretch>
        </p:blipFill>
        <p:spPr>
          <a:xfrm>
            <a:off x="4880177" y="3297725"/>
            <a:ext cx="3699150" cy="165633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Chapter 15 Summary</a:t>
            </a:r>
            <a:endParaRPr/>
          </a:p>
        </p:txBody>
      </p:sp>
      <p:sp>
        <p:nvSpPr>
          <p:cNvPr id="91" name="Google Shape;91;p1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2" name="Google Shape;92;p17"/>
          <p:cNvPicPr preferRelativeResize="0"/>
          <p:nvPr/>
        </p:nvPicPr>
        <p:blipFill>
          <a:blip r:embed="rId3">
            <a:alphaModFix/>
          </a:blip>
          <a:stretch>
            <a:fillRect/>
          </a:stretch>
        </p:blipFill>
        <p:spPr>
          <a:xfrm>
            <a:off x="52950" y="1016825"/>
            <a:ext cx="3078201" cy="2308651"/>
          </a:xfrm>
          <a:prstGeom prst="rect">
            <a:avLst/>
          </a:prstGeom>
          <a:noFill/>
          <a:ln>
            <a:noFill/>
          </a:ln>
        </p:spPr>
      </p:pic>
      <p:pic>
        <p:nvPicPr>
          <p:cNvPr id="93" name="Google Shape;93;p17"/>
          <p:cNvPicPr preferRelativeResize="0"/>
          <p:nvPr/>
        </p:nvPicPr>
        <p:blipFill>
          <a:blip r:embed="rId4">
            <a:alphaModFix/>
          </a:blip>
          <a:stretch>
            <a:fillRect/>
          </a:stretch>
        </p:blipFill>
        <p:spPr>
          <a:xfrm>
            <a:off x="5629900" y="1120300"/>
            <a:ext cx="3514099" cy="1976675"/>
          </a:xfrm>
          <a:prstGeom prst="rect">
            <a:avLst/>
          </a:prstGeom>
          <a:noFill/>
          <a:ln>
            <a:noFill/>
          </a:ln>
        </p:spPr>
      </p:pic>
      <p:pic>
        <p:nvPicPr>
          <p:cNvPr id="94" name="Google Shape;94;p17"/>
          <p:cNvPicPr preferRelativeResize="0"/>
          <p:nvPr/>
        </p:nvPicPr>
        <p:blipFill>
          <a:blip r:embed="rId5">
            <a:alphaModFix/>
          </a:blip>
          <a:stretch>
            <a:fillRect/>
          </a:stretch>
        </p:blipFill>
        <p:spPr>
          <a:xfrm>
            <a:off x="2883525" y="2571750"/>
            <a:ext cx="3256530" cy="2442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Chapter 16 Summary</a:t>
            </a:r>
            <a:endParaRPr/>
          </a:p>
        </p:txBody>
      </p:sp>
      <p:sp>
        <p:nvSpPr>
          <p:cNvPr id="100" name="Google Shape;100;p18"/>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1" name="Google Shape;101;p18"/>
          <p:cNvPicPr preferRelativeResize="0"/>
          <p:nvPr/>
        </p:nvPicPr>
        <p:blipFill>
          <a:blip r:embed="rId3">
            <a:alphaModFix/>
          </a:blip>
          <a:stretch>
            <a:fillRect/>
          </a:stretch>
        </p:blipFill>
        <p:spPr>
          <a:xfrm>
            <a:off x="364663" y="1171588"/>
            <a:ext cx="2143125" cy="2143125"/>
          </a:xfrm>
          <a:prstGeom prst="rect">
            <a:avLst/>
          </a:prstGeom>
          <a:noFill/>
          <a:ln>
            <a:noFill/>
          </a:ln>
        </p:spPr>
      </p:pic>
      <p:pic>
        <p:nvPicPr>
          <p:cNvPr id="102" name="Google Shape;102;p18"/>
          <p:cNvPicPr preferRelativeResize="0"/>
          <p:nvPr/>
        </p:nvPicPr>
        <p:blipFill>
          <a:blip r:embed="rId4">
            <a:alphaModFix/>
          </a:blip>
          <a:stretch>
            <a:fillRect/>
          </a:stretch>
        </p:blipFill>
        <p:spPr>
          <a:xfrm>
            <a:off x="2804128" y="1171603"/>
            <a:ext cx="3220543" cy="2143125"/>
          </a:xfrm>
          <a:prstGeom prst="rect">
            <a:avLst/>
          </a:prstGeom>
          <a:noFill/>
          <a:ln>
            <a:noFill/>
          </a:ln>
        </p:spPr>
      </p:pic>
      <p:pic>
        <p:nvPicPr>
          <p:cNvPr id="103" name="Google Shape;103;p18"/>
          <p:cNvPicPr preferRelativeResize="0"/>
          <p:nvPr/>
        </p:nvPicPr>
        <p:blipFill>
          <a:blip r:embed="rId5">
            <a:alphaModFix/>
          </a:blip>
          <a:stretch>
            <a:fillRect/>
          </a:stretch>
        </p:blipFill>
        <p:spPr>
          <a:xfrm>
            <a:off x="6024676" y="445017"/>
            <a:ext cx="2974625" cy="44805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1 part A</a:t>
            </a:r>
            <a:endParaRPr/>
          </a:p>
        </p:txBody>
      </p:sp>
      <p:sp>
        <p:nvSpPr>
          <p:cNvPr id="109" name="Google Shape;109;p1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latin typeface="Calibri"/>
                <a:ea typeface="Calibri"/>
                <a:cs typeface="Calibri"/>
                <a:sym typeface="Calibri"/>
              </a:rPr>
              <a:t>1. Murray decides to meet Jason’s father properly (pages 73-74). Jason’s father doesn’t seem to think that Murray is helping Jason, and is rude to Murray. Murray decides that Jason’s dad is “misguided” and “got his priorities mixed up” (page 74). What does Murray think his priorities should be? Do you think that Murray sees a bit of himself in Jason’s father? Why or why not? Has there been a time in your life that you’ve had your “priorities mixed up”?</a:t>
            </a:r>
            <a:endParaRPr sz="2200">
              <a:latin typeface="Calibri"/>
              <a:ea typeface="Calibri"/>
              <a:cs typeface="Calibri"/>
              <a:sym typeface="Calibri"/>
            </a:endParaRPr>
          </a:p>
          <a:p>
            <a:pPr marL="0" lvl="0" indent="0" algn="l" rtl="0">
              <a:spcBef>
                <a:spcPts val="1200"/>
              </a:spcBef>
              <a:spcAft>
                <a:spcPts val="12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1 Part B</a:t>
            </a:r>
            <a:endParaRPr/>
          </a:p>
        </p:txBody>
      </p:sp>
      <p:sp>
        <p:nvSpPr>
          <p:cNvPr id="115" name="Google Shape;115;p20"/>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sz="2200">
                <a:latin typeface="Calibri"/>
                <a:ea typeface="Calibri"/>
                <a:cs typeface="Calibri"/>
                <a:sym typeface="Calibri"/>
              </a:rPr>
              <a:t>1. Murray decides to meet Jason’s father properly (pages 73-74). Jason’s father doesn’t seem to think that Murray is helping Jason, and is rude to Murray. Murray decides that Jason’s dad is “misguided” and “got his priorities mixed up” (page 74). What does Murray think his priorities should be? </a:t>
            </a:r>
            <a:endParaRPr sz="2200">
              <a:latin typeface="Calibri"/>
              <a:ea typeface="Calibri"/>
              <a:cs typeface="Calibri"/>
              <a:sym typeface="Calibri"/>
            </a:endParaRPr>
          </a:p>
          <a:p>
            <a:pPr marL="457200" lvl="0" indent="-368300" algn="l" rtl="0">
              <a:spcBef>
                <a:spcPts val="1200"/>
              </a:spcBef>
              <a:spcAft>
                <a:spcPts val="0"/>
              </a:spcAft>
              <a:buSzPts val="2200"/>
              <a:buFont typeface="Calibri"/>
              <a:buAutoNum type="alphaLcPeriod"/>
            </a:pPr>
            <a:r>
              <a:rPr lang="en" sz="2200">
                <a:latin typeface="Calibri"/>
                <a:ea typeface="Calibri"/>
                <a:cs typeface="Calibri"/>
                <a:sym typeface="Calibri"/>
              </a:rPr>
              <a:t>Finding a new step-mom for Jason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lphaLcPeriod"/>
            </a:pPr>
            <a:r>
              <a:rPr lang="en" sz="2200">
                <a:latin typeface="Calibri"/>
                <a:ea typeface="Calibri"/>
                <a:cs typeface="Calibri"/>
                <a:sym typeface="Calibri"/>
              </a:rPr>
              <a:t>Doing things to make Jason happy (“it’s about Jason”)</a:t>
            </a:r>
            <a:endParaRPr sz="2200">
              <a:latin typeface="Calibri"/>
              <a:ea typeface="Calibri"/>
              <a:cs typeface="Calibri"/>
              <a:sym typeface="Calibri"/>
            </a:endParaRPr>
          </a:p>
          <a:p>
            <a:pPr marL="457200" lvl="0" indent="-368300" algn="l" rtl="0">
              <a:spcBef>
                <a:spcPts val="0"/>
              </a:spcBef>
              <a:spcAft>
                <a:spcPts val="0"/>
              </a:spcAft>
              <a:buSzPts val="2200"/>
              <a:buFont typeface="Calibri"/>
              <a:buAutoNum type="alphaLcPeriod"/>
            </a:pPr>
            <a:r>
              <a:rPr lang="en" sz="2200">
                <a:latin typeface="Calibri"/>
                <a:ea typeface="Calibri"/>
                <a:cs typeface="Calibri"/>
                <a:sym typeface="Calibri"/>
              </a:rPr>
              <a:t>Making his next million</a:t>
            </a:r>
            <a:endParaRPr sz="2200">
              <a:latin typeface="Calibri"/>
              <a:ea typeface="Calibri"/>
              <a:cs typeface="Calibri"/>
              <a:sym typeface="Calibri"/>
            </a:endParaRPr>
          </a:p>
          <a:p>
            <a:pPr marL="0" lvl="0" indent="0" algn="l" rtl="0">
              <a:spcBef>
                <a:spcPts val="1200"/>
              </a:spcBef>
              <a:spcAft>
                <a:spcPts val="1200"/>
              </a:spcAft>
              <a:buNone/>
            </a:pPr>
            <a:endParaRPr sz="22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 2 part A</a:t>
            </a:r>
            <a:endParaRPr/>
          </a:p>
        </p:txBody>
      </p:sp>
      <p:sp>
        <p:nvSpPr>
          <p:cNvPr id="121" name="Google Shape;121;p2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endParaRPr sz="12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 sz="2000">
                <a:latin typeface="Calibri"/>
                <a:ea typeface="Calibri"/>
                <a:cs typeface="Calibri"/>
                <a:sym typeface="Calibri"/>
              </a:rPr>
              <a:t>2. Murray meets Tiegan and Jason at the hospital for one of Jason’s treatments. When the doctor checks Jason’s vitals, Jason lies about how often he uses his oxygen (page 81). Do you think Murray should have spoken up and told the doctor the truth? Why or why not? Have you ever been put in a situation where you had to lie or withhold the truth from someone? How did this make you feel?</a:t>
            </a:r>
            <a:endParaRPr sz="2000">
              <a:latin typeface="Calibri"/>
              <a:ea typeface="Calibri"/>
              <a:cs typeface="Calibri"/>
              <a:sym typeface="Calibri"/>
            </a:endParaRPr>
          </a:p>
          <a:p>
            <a:pPr marL="0" lvl="0" indent="0" algn="l" rtl="0">
              <a:spcBef>
                <a:spcPts val="0"/>
              </a:spcBef>
              <a:spcAft>
                <a:spcPts val="1200"/>
              </a:spcAft>
              <a:buNone/>
            </a:pPr>
            <a:endParaRPr sz="26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1014</Words>
  <Application>Microsoft Office PowerPoint</Application>
  <PresentationFormat>On-screen Show (16:9)</PresentationFormat>
  <Paragraphs>124</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Calibri</vt:lpstr>
      <vt:lpstr>Roboto</vt:lpstr>
      <vt:lpstr>Old Standard TT</vt:lpstr>
      <vt:lpstr>Arial</vt:lpstr>
      <vt:lpstr>Lato</vt:lpstr>
      <vt:lpstr>Paperback</vt:lpstr>
      <vt:lpstr>The Five Wishes of Mr. Murray Mcbride</vt:lpstr>
      <vt:lpstr>Goals:</vt:lpstr>
      <vt:lpstr>Chapter 13 Summary</vt:lpstr>
      <vt:lpstr>Chapter 14 Summary</vt:lpstr>
      <vt:lpstr>Chapter 15 Summary</vt:lpstr>
      <vt:lpstr>Chapter 16 Summary</vt:lpstr>
      <vt:lpstr>Question 1 part A</vt:lpstr>
      <vt:lpstr>Question 1 Part B</vt:lpstr>
      <vt:lpstr>Question 2 part A</vt:lpstr>
      <vt:lpstr>Question 2 part B</vt:lpstr>
      <vt:lpstr>Question 3 part A</vt:lpstr>
      <vt:lpstr>Question 3 Part B</vt:lpstr>
      <vt:lpstr>Question 4 part A</vt:lpstr>
      <vt:lpstr>Question 4 part B</vt:lpstr>
      <vt:lpstr>1 Down</vt:lpstr>
      <vt:lpstr>2 Across</vt:lpstr>
      <vt:lpstr>3 Down</vt:lpstr>
      <vt:lpstr>4 Across</vt:lpstr>
      <vt:lpstr>5 Down</vt:lpstr>
      <vt:lpstr>5 Across</vt:lpstr>
      <vt:lpstr>6 Down</vt:lpstr>
      <vt:lpstr>7 Across</vt:lpstr>
      <vt:lpstr>8 Across</vt:lpstr>
      <vt:lpstr>9 Across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Five Wishes of Mr. Murray Mcbride</dc:title>
  <dc:creator>Kayla Stalph</dc:creator>
  <cp:lastModifiedBy>Kayla Stalph</cp:lastModifiedBy>
  <cp:revision>1</cp:revision>
  <dcterms:modified xsi:type="dcterms:W3CDTF">2022-02-18T02:32:21Z</dcterms:modified>
</cp:coreProperties>
</file>