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28"/>
      <p:bold r:id="rId29"/>
      <p:italic r:id="rId30"/>
      <p:boldItalic r:id="rId31"/>
    </p:embeddedFont>
    <p:embeddedFont>
      <p:font typeface="Garamond" panose="02020404030301010803" pitchFamily="18" charset="0"/>
      <p:regular r:id="rId32"/>
      <p:bold r:id="rId33"/>
      <p: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8b122e848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8b122e848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a8b122e848_0_1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a8b122e848_0_1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a8b122e848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a8b122e848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a8b122e848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a8b122e848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a8b122e848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a8b122e848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a8b122e848_0_2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Google Shape;213;ga8b122e848_0_2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a8b122e848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a8b122e848_0_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a8b122e848_0_2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a8b122e848_0_2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a8b122e848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a8b122e848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a8b122e848_0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a8b122e848_0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a8b122e848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a8b122e848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a8b122e848_0_2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4" name="Google Shape;274;ga8b122e848_0_2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a8b122e848_0_2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a8b122e848_0_2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ga8b122e848_0_3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Google Shape;302;ga8b122e848_0_3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a8b122e848_0_3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a8b122e848_0_3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a8b122e848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a8b122e848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a8b122e848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a8b122e848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a8b122e848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a8b122e848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a8b122e848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a8b122e848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a8b122e848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a8b122e848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a8b122e848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a8b122e848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a8b122e848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a8b122e848_0_1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a8b122e848_0_1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a8b122e848_0_1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a8b122e848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a8b122e848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rotWithShape="1">
            <a:blip r:embed="rId2">
              <a:alphaModFix amt="45000"/>
            </a:blip>
            <a:tile tx="-44450" ty="38100" sx="85000" sy="85000" flip="none" algn="tl"/>
          </a:blip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980903" y="950797"/>
            <a:ext cx="7182300" cy="3231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1085851" y="1058711"/>
            <a:ext cx="6972300" cy="302610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3851910" y="950797"/>
            <a:ext cx="1440300" cy="54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" name="Google Shape;17;p2"/>
          <p:cNvGrpSpPr/>
          <p:nvPr/>
        </p:nvGrpSpPr>
        <p:grpSpPr>
          <a:xfrm>
            <a:off x="3937718" y="950797"/>
            <a:ext cx="1268754" cy="483971"/>
            <a:chOff x="5318306" y="1386268"/>
            <a:chExt cx="1567331" cy="645295"/>
          </a:xfrm>
        </p:grpSpPr>
        <p:cxnSp>
          <p:nvCxnSpPr>
            <p:cNvPr id="18" name="Google Shape;18;p2"/>
            <p:cNvCxnSpPr/>
            <p:nvPr/>
          </p:nvCxnSpPr>
          <p:spPr>
            <a:xfrm>
              <a:off x="5318306" y="1386268"/>
              <a:ext cx="0" cy="64020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6885637" y="1386268"/>
              <a:ext cx="0" cy="64020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5318306" y="2031563"/>
              <a:ext cx="1567200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1" name="Google Shape;21;p2"/>
          <p:cNvSpPr txBox="1">
            <a:spLocks noGrp="1"/>
          </p:cNvSpPr>
          <p:nvPr>
            <p:ph type="ctrTitle"/>
          </p:nvPr>
        </p:nvSpPr>
        <p:spPr>
          <a:xfrm>
            <a:off x="1171281" y="1568447"/>
            <a:ext cx="68013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 b="0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subTitle" idx="1"/>
          </p:nvPr>
        </p:nvSpPr>
        <p:spPr>
          <a:xfrm>
            <a:off x="1171575" y="3511547"/>
            <a:ext cx="6803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3989070" y="1005941"/>
            <a:ext cx="1165800" cy="3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1090422" y="3908295"/>
            <a:ext cx="4429200" cy="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3F3F3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6455189" y="3909060"/>
            <a:ext cx="1584000" cy="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3097500" y="-720060"/>
            <a:ext cx="2949000" cy="75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Char char="◦"/>
              <a:defRPr/>
            </a:lvl1pPr>
            <a:lvl2pPr marL="914400" lvl="1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5657850" y="1657200"/>
            <a:ext cx="3943200" cy="17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1686000" y="-485850"/>
            <a:ext cx="3943200" cy="60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Char char="◦"/>
              <a:defRPr/>
            </a:lvl1pPr>
            <a:lvl2pPr marL="914400" lvl="1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Char char="◦"/>
              <a:defRPr/>
            </a:lvl1pPr>
            <a:lvl2pPr marL="914400" lvl="1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3pPr>
            <a:lvl4pPr marL="1828800" lvl="3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4pPr>
            <a:lvl5pPr marL="2286000" lvl="4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5pPr>
            <a:lvl6pPr marL="2743200" lvl="5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6pPr>
            <a:lvl7pPr marL="3200400" lvl="6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7pPr>
            <a:lvl8pPr marL="3657600" lvl="7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8pPr>
            <a:lvl9pPr marL="4114800" lvl="8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◦"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bg>
      <p:bgPr>
        <a:gradFill>
          <a:gsLst>
            <a:gs pos="0">
              <a:srgbClr val="E1DBC9"/>
            </a:gs>
            <a:gs pos="77000">
              <a:srgbClr val="C8C1B0"/>
            </a:gs>
            <a:gs pos="100000">
              <a:srgbClr val="C0BAAA"/>
            </a:gs>
          </a:gsLst>
          <a:lin ang="5400000" scaled="0"/>
        </a:gra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blipFill rotWithShape="1">
            <a:blip r:embed="rId2">
              <a:alphaModFix amt="45000"/>
            </a:blip>
            <a:tile tx="-44450" ty="38100" sx="85000" sy="85000" flip="none" algn="tl"/>
          </a:blip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980903" y="950797"/>
            <a:ext cx="7182300" cy="32310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50800" algn="ctr" rotWithShape="0">
              <a:srgbClr val="000000">
                <a:alpha val="65882"/>
              </a:srgbClr>
            </a:outerShdw>
          </a:effectLst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085850" y="1058711"/>
            <a:ext cx="6972300" cy="3026100"/>
          </a:xfrm>
          <a:prstGeom prst="rect">
            <a:avLst/>
          </a:prstGeom>
          <a:noFill/>
          <a:ln w="9525" cap="sq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3851910" y="950797"/>
            <a:ext cx="1440300" cy="54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" name="Google Shape;37;p4"/>
          <p:cNvGrpSpPr/>
          <p:nvPr/>
        </p:nvGrpSpPr>
        <p:grpSpPr>
          <a:xfrm>
            <a:off x="3937718" y="950797"/>
            <a:ext cx="1268754" cy="483971"/>
            <a:chOff x="5318306" y="1386268"/>
            <a:chExt cx="1567331" cy="645295"/>
          </a:xfrm>
        </p:grpSpPr>
        <p:cxnSp>
          <p:nvCxnSpPr>
            <p:cNvPr id="38" name="Google Shape;38;p4"/>
            <p:cNvCxnSpPr/>
            <p:nvPr/>
          </p:nvCxnSpPr>
          <p:spPr>
            <a:xfrm>
              <a:off x="5318306" y="1386268"/>
              <a:ext cx="0" cy="64020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9" name="Google Shape;39;p4"/>
            <p:cNvCxnSpPr/>
            <p:nvPr/>
          </p:nvCxnSpPr>
          <p:spPr>
            <a:xfrm>
              <a:off x="6885637" y="1386268"/>
              <a:ext cx="0" cy="64020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0" name="Google Shape;40;p4"/>
            <p:cNvCxnSpPr/>
            <p:nvPr/>
          </p:nvCxnSpPr>
          <p:spPr>
            <a:xfrm>
              <a:off x="5318306" y="2031563"/>
              <a:ext cx="1567200" cy="0"/>
            </a:xfrm>
            <a:prstGeom prst="straightConnector1">
              <a:avLst/>
            </a:prstGeom>
            <a:solidFill>
              <a:srgbClr val="262626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1172717" y="1570732"/>
            <a:ext cx="6803100" cy="19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Century Gothic"/>
              <a:buNone/>
              <a:defRPr sz="5400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1172718" y="3511547"/>
            <a:ext cx="68031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dt" idx="10"/>
          </p:nvPr>
        </p:nvSpPr>
        <p:spPr>
          <a:xfrm>
            <a:off x="3991356" y="1008376"/>
            <a:ext cx="1165800" cy="39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sz="1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1090165" y="3908295"/>
            <a:ext cx="4430400" cy="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6453378" y="3908295"/>
            <a:ext cx="1584300" cy="1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3566100" cy="28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Char char="◦"/>
              <a:defRPr sz="1400"/>
            </a:lvl1pPr>
            <a:lvl2pPr marL="914400" lvl="1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3pPr>
            <a:lvl4pPr marL="1828800" lvl="3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4pPr>
            <a:lvl5pPr marL="2286000" lvl="4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5pPr>
            <a:lvl6pPr marL="2743200" lvl="5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6pPr>
            <a:lvl7pPr marL="3200400" lvl="6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7pPr>
            <a:lvl8pPr marL="3657600" lvl="7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8pPr>
            <a:lvl9pPr marL="4114800" lvl="8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2"/>
          </p:nvPr>
        </p:nvSpPr>
        <p:spPr>
          <a:xfrm>
            <a:off x="4777740" y="1577340"/>
            <a:ext cx="3566100" cy="281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Char char="◦"/>
              <a:defRPr sz="1400"/>
            </a:lvl1pPr>
            <a:lvl2pPr marL="914400" lvl="1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3pPr>
            <a:lvl4pPr marL="1828800" lvl="3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4pPr>
            <a:lvl5pPr marL="2286000" lvl="4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5pPr>
            <a:lvl6pPr marL="2743200" lvl="5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6pPr>
            <a:lvl7pPr marL="3200400" lvl="6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7pPr>
            <a:lvl8pPr marL="3657600" lvl="7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8pPr>
            <a:lvl9pPr marL="4114800" lvl="8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6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body" idx="1"/>
          </p:nvPr>
        </p:nvSpPr>
        <p:spPr>
          <a:xfrm>
            <a:off x="802386" y="1555750"/>
            <a:ext cx="3566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1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body" idx="2"/>
          </p:nvPr>
        </p:nvSpPr>
        <p:spPr>
          <a:xfrm>
            <a:off x="802386" y="2066924"/>
            <a:ext cx="3566100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Char char="◦"/>
              <a:defRPr sz="1400"/>
            </a:lvl1pPr>
            <a:lvl2pPr marL="914400" lvl="1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3pPr>
            <a:lvl4pPr marL="1828800" lvl="3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4pPr>
            <a:lvl5pPr marL="2286000" lvl="4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5pPr>
            <a:lvl6pPr marL="2743200" lvl="5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6pPr>
            <a:lvl7pPr marL="3200400" lvl="6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7pPr>
            <a:lvl8pPr marL="3657600" lvl="7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8pPr>
            <a:lvl9pPr marL="4114800" lvl="8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3"/>
          </p:nvPr>
        </p:nvSpPr>
        <p:spPr>
          <a:xfrm>
            <a:off x="4780026" y="1555750"/>
            <a:ext cx="3566100" cy="48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1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 b="1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4"/>
          </p:nvPr>
        </p:nvSpPr>
        <p:spPr>
          <a:xfrm>
            <a:off x="4780026" y="2067436"/>
            <a:ext cx="3566100" cy="24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Char char="◦"/>
              <a:defRPr sz="1400"/>
            </a:lvl1pPr>
            <a:lvl2pPr marL="914400" lvl="1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3pPr>
            <a:lvl4pPr marL="1828800" lvl="3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4pPr>
            <a:lvl5pPr marL="2286000" lvl="4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5pPr>
            <a:lvl6pPr marL="2743200" lvl="5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6pPr>
            <a:lvl7pPr marL="3200400" lvl="6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7pPr>
            <a:lvl8pPr marL="3657600" lvl="7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8pPr>
            <a:lvl9pPr marL="4114800" lvl="8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/>
          <p:nvPr/>
        </p:nvSpPr>
        <p:spPr>
          <a:xfrm>
            <a:off x="184147" y="178308"/>
            <a:ext cx="6398400" cy="478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9"/>
          <p:cNvSpPr/>
          <p:nvPr/>
        </p:nvSpPr>
        <p:spPr>
          <a:xfrm>
            <a:off x="6765289" y="178308"/>
            <a:ext cx="2194500" cy="478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title"/>
          </p:nvPr>
        </p:nvSpPr>
        <p:spPr>
          <a:xfrm>
            <a:off x="6972300" y="455544"/>
            <a:ext cx="1823100" cy="12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Century Gothic"/>
              <a:buNone/>
              <a:defRPr sz="2100" b="0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1"/>
          </p:nvPr>
        </p:nvSpPr>
        <p:spPr>
          <a:xfrm>
            <a:off x="514350" y="457200"/>
            <a:ext cx="5829300" cy="400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31750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ts val="1400"/>
              <a:buChar char="◦"/>
              <a:defRPr sz="1400"/>
            </a:lvl1pPr>
            <a:lvl2pPr marL="914400" lvl="1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◦"/>
              <a:defRPr sz="1200"/>
            </a:lvl2pPr>
            <a:lvl3pPr marL="1371600" lvl="2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3pPr>
            <a:lvl4pPr marL="1828800" lvl="3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4pPr>
            <a:lvl5pPr marL="2286000" lvl="4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5pPr>
            <a:lvl6pPr marL="2743200" lvl="5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6pPr>
            <a:lvl7pPr marL="3200400" lvl="6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7pPr>
            <a:lvl8pPr marL="3657600" lvl="7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8pPr>
            <a:lvl9pPr marL="4114800" lvl="8" indent="-29845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100"/>
              <a:buChar char="◦"/>
              <a:defRPr sz="1100"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2"/>
          </p:nvPr>
        </p:nvSpPr>
        <p:spPr>
          <a:xfrm>
            <a:off x="6972300" y="1714500"/>
            <a:ext cx="18231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77" name="Google Shape;77;p9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7795258" y="4667251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0" name="Google Shape;80;p9"/>
          <p:cNvSpPr/>
          <p:nvPr/>
        </p:nvSpPr>
        <p:spPr>
          <a:xfrm>
            <a:off x="6868160" y="281178"/>
            <a:ext cx="1988700" cy="4581000"/>
          </a:xfrm>
          <a:prstGeom prst="rect">
            <a:avLst/>
          </a:prstGeom>
          <a:noFill/>
          <a:ln w="9525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/>
          <p:nvPr/>
        </p:nvSpPr>
        <p:spPr>
          <a:xfrm>
            <a:off x="6765289" y="178308"/>
            <a:ext cx="2194500" cy="4786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0"/>
          <p:cNvSpPr txBox="1">
            <a:spLocks noGrp="1"/>
          </p:cNvSpPr>
          <p:nvPr>
            <p:ph type="title"/>
          </p:nvPr>
        </p:nvSpPr>
        <p:spPr>
          <a:xfrm>
            <a:off x="6972300" y="452628"/>
            <a:ext cx="1824300" cy="12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Century Gothic"/>
              <a:buNone/>
              <a:defRPr sz="2100" b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0"/>
          <p:cNvSpPr>
            <a:spLocks noGrp="1"/>
          </p:cNvSpPr>
          <p:nvPr>
            <p:ph type="pic" idx="2"/>
          </p:nvPr>
        </p:nvSpPr>
        <p:spPr>
          <a:xfrm>
            <a:off x="171449" y="178308"/>
            <a:ext cx="6398400" cy="4786800"/>
          </a:xfrm>
          <a:prstGeom prst="rect">
            <a:avLst/>
          </a:prstGeom>
          <a:solidFill>
            <a:srgbClr val="76CEEF"/>
          </a:solidFill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2400"/>
              <a:buFont typeface="Garamond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2100"/>
              <a:buFont typeface="Garamond"/>
              <a:buNone/>
              <a:defRPr sz="2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800"/>
              <a:buFont typeface="Garamond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500"/>
              <a:buFont typeface="Garamond"/>
              <a:buNone/>
              <a:defRPr sz="15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body" idx="1"/>
          </p:nvPr>
        </p:nvSpPr>
        <p:spPr>
          <a:xfrm>
            <a:off x="6972300" y="1714500"/>
            <a:ext cx="1824300" cy="262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  <a:defRPr sz="1100"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800"/>
              <a:buNone/>
              <a:defRPr sz="80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5pPr>
            <a:lvl6pPr marL="2743200" lvl="5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6pPr>
            <a:lvl7pPr marL="3200400" lvl="6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7pPr>
            <a:lvl8pPr marL="3657600" lvl="7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8pPr>
            <a:lvl9pPr marL="4114800" lvl="8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100"/>
              <a:buNone/>
              <a:defRPr sz="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sldNum" idx="12"/>
          </p:nvPr>
        </p:nvSpPr>
        <p:spPr>
          <a:xfrm>
            <a:off x="7797546" y="4670298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lvl="1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lvl="2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lvl="3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lvl="4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lvl="5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lvl="6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lvl="7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lvl="8" indent="0" algn="r">
              <a:spcBef>
                <a:spcPts val="0"/>
              </a:spcBef>
              <a:buNone/>
              <a:defRPr sz="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9" name="Google Shape;89;p10"/>
          <p:cNvSpPr/>
          <p:nvPr/>
        </p:nvSpPr>
        <p:spPr>
          <a:xfrm>
            <a:off x="6868160" y="281178"/>
            <a:ext cx="1988700" cy="4581000"/>
          </a:xfrm>
          <a:prstGeom prst="rect">
            <a:avLst/>
          </a:prstGeom>
          <a:noFill/>
          <a:ln w="9525" cap="sq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176022" y="178308"/>
            <a:ext cx="8792100" cy="4786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62626"/>
              </a:buClr>
              <a:buSzPts val="1400"/>
              <a:buFont typeface="Garamond"/>
              <a:buChar char="◦"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200"/>
              <a:buFont typeface="Garamond"/>
              <a:buChar char="◦"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262626"/>
              </a:buClr>
              <a:buSzPts val="1100"/>
              <a:buFont typeface="Garamond"/>
              <a:buChar char="◦"/>
              <a:defRPr sz="11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dt" idx="10"/>
          </p:nvPr>
        </p:nvSpPr>
        <p:spPr>
          <a:xfrm>
            <a:off x="205740" y="4730754"/>
            <a:ext cx="205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ftr" idx="11"/>
          </p:nvPr>
        </p:nvSpPr>
        <p:spPr>
          <a:xfrm>
            <a:off x="2617470" y="4730754"/>
            <a:ext cx="39090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7852410" y="4730754"/>
            <a:ext cx="1097400" cy="2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ctrTitle"/>
          </p:nvPr>
        </p:nvSpPr>
        <p:spPr>
          <a:xfrm>
            <a:off x="1171281" y="1568447"/>
            <a:ext cx="6801300" cy="19431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Chapters 22-25</a:t>
            </a:r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subTitle" idx="1"/>
          </p:nvPr>
        </p:nvSpPr>
        <p:spPr>
          <a:xfrm>
            <a:off x="1170375" y="2983851"/>
            <a:ext cx="6803100" cy="5277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The 100 Year Old Man Who Climbed Out The Window and Disappeared</a:t>
            </a:r>
            <a:endParaRPr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ABC 1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8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Who stays home from the lunch with the two Presidents? (page 297)</a:t>
            </a:r>
            <a:endParaRPr sz="1800"/>
          </a:p>
        </p:txBody>
      </p:sp>
      <p:pic>
        <p:nvPicPr>
          <p:cNvPr id="167" name="Google Shape;167;p22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2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9" name="Google Shape;169;p22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0" name="Google Shape;170;p22"/>
          <p:cNvSpPr txBox="1"/>
          <p:nvPr/>
        </p:nvSpPr>
        <p:spPr>
          <a:xfrm>
            <a:off x="6959175" y="2180250"/>
            <a:ext cx="1705200" cy="2934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3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8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Who stays home from the lunch with the two Presidents?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Herbert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 (page 297)</a:t>
            </a:r>
            <a:endParaRPr sz="1800"/>
          </a:p>
        </p:txBody>
      </p:sp>
      <p:pic>
        <p:nvPicPr>
          <p:cNvPr id="176" name="Google Shape;176;p23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3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8" name="Google Shape;178;p23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9" name="Google Shape;179;p23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9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“Julius said that on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_________ he never spoke to the police…”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327)</a:t>
            </a:r>
            <a:endParaRPr sz="1800"/>
          </a:p>
        </p:txBody>
      </p:sp>
      <p:pic>
        <p:nvPicPr>
          <p:cNvPr id="185" name="Google Shape;185;p24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24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Google Shape;187;p24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8" name="Google Shape;188;p24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9" name="Google Shape;189;p24"/>
          <p:cNvSpPr txBox="1"/>
          <p:nvPr/>
        </p:nvSpPr>
        <p:spPr>
          <a:xfrm>
            <a:off x="5351850" y="2655550"/>
            <a:ext cx="2223600" cy="2934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5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9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“Julius said that on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principle</a:t>
            </a:r>
            <a:r>
              <a:rPr lang="en" sz="1800"/>
              <a:t> he never spoke to the police…”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327)</a:t>
            </a:r>
            <a:endParaRPr sz="1800"/>
          </a:p>
        </p:txBody>
      </p:sp>
      <p:pic>
        <p:nvPicPr>
          <p:cNvPr id="195" name="Google Shape;195;p25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25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7" name="Google Shape;197;p25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8" name="Google Shape;198;p25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25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6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10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“...Allan thought the President out to know that Interior Minister Fouchet’s special advisor was a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___.”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301)</a:t>
            </a:r>
            <a:endParaRPr sz="1800"/>
          </a:p>
        </p:txBody>
      </p:sp>
      <p:pic>
        <p:nvPicPr>
          <p:cNvPr id="205" name="Google Shape;205;p26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06" name="Google Shape;206;p26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7" name="Google Shape;207;p26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8" name="Google Shape;208;p26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9" name="Google Shape;209;p26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0" name="Google Shape;210;p26"/>
          <p:cNvSpPr txBox="1"/>
          <p:nvPr/>
        </p:nvSpPr>
        <p:spPr>
          <a:xfrm>
            <a:off x="7240025" y="3312525"/>
            <a:ext cx="713100" cy="2934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7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10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“...Allan thought the President out to know that Interior Minister Fouchet’s special advisor was a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spy</a:t>
            </a:r>
            <a:r>
              <a:rPr lang="en" sz="1800"/>
              <a:t>.”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301)</a:t>
            </a:r>
            <a:endParaRPr sz="1800"/>
          </a:p>
        </p:txBody>
      </p:sp>
      <p:pic>
        <p:nvPicPr>
          <p:cNvPr id="216" name="Google Shape;216;p27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Google Shape;217;p27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8" name="Google Shape;218;p27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8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1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“I think that number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_____ has just found me.”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292)</a:t>
            </a:r>
            <a:endParaRPr sz="1800"/>
          </a:p>
        </p:txBody>
      </p:sp>
      <p:pic>
        <p:nvPicPr>
          <p:cNvPr id="227" name="Google Shape;227;p28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28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9" name="Google Shape;229;p28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0" name="Google Shape;230;p28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1" name="Google Shape;231;p28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28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28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9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1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“I think that number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three</a:t>
            </a:r>
            <a:r>
              <a:rPr lang="en" sz="1800"/>
              <a:t> has just found me.”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292)</a:t>
            </a:r>
            <a:endParaRPr sz="1800"/>
          </a:p>
        </p:txBody>
      </p:sp>
      <p:pic>
        <p:nvPicPr>
          <p:cNvPr id="239" name="Google Shape;239;p29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p29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2" name="Google Shape;242;p29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3" name="Google Shape;243;p29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4" name="Google Shape;244;p29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5" name="Google Shape;245;p29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0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2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Allan and his friends decided to use the suitcase money to go on ________.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339)</a:t>
            </a:r>
            <a:endParaRPr sz="1800"/>
          </a:p>
        </p:txBody>
      </p:sp>
      <p:pic>
        <p:nvPicPr>
          <p:cNvPr id="251" name="Google Shape;251;p30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30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30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4" name="Google Shape;254;p30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5" name="Google Shape;255;p30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6" name="Google Shape;256;p30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7" name="Google Shape;257;p30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8" name="Google Shape;258;p30"/>
          <p:cNvSpPr txBox="1"/>
          <p:nvPr/>
        </p:nvSpPr>
        <p:spPr>
          <a:xfrm>
            <a:off x="5814400" y="1452250"/>
            <a:ext cx="307500" cy="19722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1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2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Allan and his friends decided to use the suitcase money to go on </a:t>
            </a:r>
            <a:r>
              <a:rPr lang="en" sz="1800" b="1"/>
              <a:t>vacation</a:t>
            </a:r>
            <a:r>
              <a:rPr lang="en" sz="1800"/>
              <a:t>.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339)</a:t>
            </a:r>
            <a:endParaRPr sz="1800"/>
          </a:p>
        </p:txBody>
      </p:sp>
      <p:pic>
        <p:nvPicPr>
          <p:cNvPr id="264" name="Google Shape;264;p31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31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6" name="Google Shape;266;p31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7" name="Google Shape;267;p31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8" name="Google Shape;268;p31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9" name="Google Shape;269;p31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0" name="Google Shape;270;p31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1" name="Google Shape;271;p31"/>
          <p:cNvSpPr txBox="1"/>
          <p:nvPr/>
        </p:nvSpPr>
        <p:spPr>
          <a:xfrm>
            <a:off x="5814400" y="1452250"/>
            <a:ext cx="307500" cy="19722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v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1</a:t>
            </a:r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9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President Johnson and his special advisor Ryan Hutton plan on asking Allan to become an American agent in Russia (pg. 306).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Do you think Allan will agree to do this? Why or why not?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Do you think Allan will be a good spy? </a:t>
            </a:r>
            <a:endParaRPr sz="23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2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4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The Beauty defines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________ as “the interpretation of the Bible.”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321)</a:t>
            </a:r>
            <a:endParaRPr sz="1800"/>
          </a:p>
        </p:txBody>
      </p:sp>
      <p:pic>
        <p:nvPicPr>
          <p:cNvPr id="277" name="Google Shape;277;p32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32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9" name="Google Shape;279;p32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0" name="Google Shape;280;p32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1" name="Google Shape;281;p32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2" name="Google Shape;282;p32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3" name="Google Shape;283;p32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4" name="Google Shape;284;p32"/>
          <p:cNvSpPr txBox="1"/>
          <p:nvPr/>
        </p:nvSpPr>
        <p:spPr>
          <a:xfrm>
            <a:off x="5814400" y="1452250"/>
            <a:ext cx="3075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v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5" name="Google Shape;285;p32"/>
          <p:cNvSpPr txBox="1"/>
          <p:nvPr/>
        </p:nvSpPr>
        <p:spPr>
          <a:xfrm>
            <a:off x="7170150" y="1663250"/>
            <a:ext cx="377400" cy="19722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3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4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The Beauty defines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exegesis</a:t>
            </a:r>
            <a:r>
              <a:rPr lang="en" sz="1800"/>
              <a:t> as “the interpretation of the Bible.”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321)</a:t>
            </a:r>
            <a:endParaRPr sz="1800"/>
          </a:p>
        </p:txBody>
      </p:sp>
      <p:pic>
        <p:nvPicPr>
          <p:cNvPr id="291" name="Google Shape;291;p33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3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3" name="Google Shape;293;p33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4" name="Google Shape;294;p33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5" name="Google Shape;295;p33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6" name="Google Shape;296;p33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7" name="Google Shape;297;p33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8" name="Google Shape;298;p33"/>
          <p:cNvSpPr txBox="1"/>
          <p:nvPr/>
        </p:nvSpPr>
        <p:spPr>
          <a:xfrm>
            <a:off x="5814400" y="1452250"/>
            <a:ext cx="3075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v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9" name="Google Shape;299;p33"/>
          <p:cNvSpPr txBox="1"/>
          <p:nvPr/>
        </p:nvSpPr>
        <p:spPr>
          <a:xfrm>
            <a:off x="7170150" y="1663250"/>
            <a:ext cx="377400" cy="19722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x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g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4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5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President Johnson thinks Allan is a _______.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304)</a:t>
            </a:r>
            <a:endParaRPr sz="1800"/>
          </a:p>
        </p:txBody>
      </p:sp>
      <p:pic>
        <p:nvPicPr>
          <p:cNvPr id="305" name="Google Shape;305;p34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306" name="Google Shape;306;p34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7" name="Google Shape;307;p34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8" name="Google Shape;308;p34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9" name="Google Shape;309;p34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0" name="Google Shape;310;p34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1" name="Google Shape;311;p34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2" name="Google Shape;312;p34"/>
          <p:cNvSpPr txBox="1"/>
          <p:nvPr/>
        </p:nvSpPr>
        <p:spPr>
          <a:xfrm>
            <a:off x="5814400" y="1452250"/>
            <a:ext cx="3075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v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3" name="Google Shape;313;p34"/>
          <p:cNvSpPr txBox="1"/>
          <p:nvPr/>
        </p:nvSpPr>
        <p:spPr>
          <a:xfrm>
            <a:off x="7170150" y="1663250"/>
            <a:ext cx="3774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x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g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4" name="Google Shape;314;p34"/>
          <p:cNvSpPr txBox="1"/>
          <p:nvPr/>
        </p:nvSpPr>
        <p:spPr>
          <a:xfrm>
            <a:off x="8105250" y="1956650"/>
            <a:ext cx="377400" cy="16788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5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5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President Johnson thinks Allan is a </a:t>
            </a:r>
            <a:r>
              <a:rPr lang="en" sz="1800" b="1"/>
              <a:t>traitor</a:t>
            </a:r>
            <a:r>
              <a:rPr lang="en" sz="1800"/>
              <a:t>.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304)</a:t>
            </a:r>
            <a:endParaRPr sz="1800"/>
          </a:p>
        </p:txBody>
      </p:sp>
      <p:pic>
        <p:nvPicPr>
          <p:cNvPr id="320" name="Google Shape;320;p35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321" name="Google Shape;321;p35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2" name="Google Shape;322;p35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3" name="Google Shape;323;p35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4" name="Google Shape;324;p35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5" name="Google Shape;325;p35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6" name="Google Shape;326;p35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7" name="Google Shape;327;p35"/>
          <p:cNvSpPr txBox="1"/>
          <p:nvPr/>
        </p:nvSpPr>
        <p:spPr>
          <a:xfrm>
            <a:off x="5814400" y="1452250"/>
            <a:ext cx="3075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v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8" name="Google Shape;328;p35"/>
          <p:cNvSpPr txBox="1"/>
          <p:nvPr/>
        </p:nvSpPr>
        <p:spPr>
          <a:xfrm>
            <a:off x="7170150" y="1663250"/>
            <a:ext cx="3774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x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g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9" name="Google Shape;329;p35"/>
          <p:cNvSpPr txBox="1"/>
          <p:nvPr/>
        </p:nvSpPr>
        <p:spPr>
          <a:xfrm>
            <a:off x="8105250" y="1872900"/>
            <a:ext cx="377400" cy="17625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a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r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6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7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The city where the Egyptian sailor died.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287)</a:t>
            </a:r>
            <a:endParaRPr sz="1800"/>
          </a:p>
        </p:txBody>
      </p:sp>
      <p:pic>
        <p:nvPicPr>
          <p:cNvPr id="335" name="Google Shape;335;p36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36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7" name="Google Shape;337;p36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8" name="Google Shape;338;p36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9" name="Google Shape;339;p36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0" name="Google Shape;340;p36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1" name="Google Shape;341;p36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2" name="Google Shape;342;p36"/>
          <p:cNvSpPr txBox="1"/>
          <p:nvPr/>
        </p:nvSpPr>
        <p:spPr>
          <a:xfrm>
            <a:off x="5814400" y="1452250"/>
            <a:ext cx="3075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v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3" name="Google Shape;343;p36"/>
          <p:cNvSpPr txBox="1"/>
          <p:nvPr/>
        </p:nvSpPr>
        <p:spPr>
          <a:xfrm>
            <a:off x="7170150" y="1663250"/>
            <a:ext cx="3774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x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g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4" name="Google Shape;344;p36"/>
          <p:cNvSpPr txBox="1"/>
          <p:nvPr/>
        </p:nvSpPr>
        <p:spPr>
          <a:xfrm>
            <a:off x="8105250" y="1872900"/>
            <a:ext cx="377400" cy="1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a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r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5" name="Google Shape;345;p36"/>
          <p:cNvSpPr txBox="1"/>
          <p:nvPr/>
        </p:nvSpPr>
        <p:spPr>
          <a:xfrm>
            <a:off x="6456700" y="2110350"/>
            <a:ext cx="377400" cy="19722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7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7 Down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The city where the Egyptian sailor died.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Djibouti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287)</a:t>
            </a:r>
            <a:endParaRPr sz="1800"/>
          </a:p>
        </p:txBody>
      </p:sp>
      <p:pic>
        <p:nvPicPr>
          <p:cNvPr id="351" name="Google Shape;351;p37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Google Shape;352;p37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3" name="Google Shape;353;p37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4" name="Google Shape;354;p37"/>
          <p:cNvSpPr txBox="1"/>
          <p:nvPr/>
        </p:nvSpPr>
        <p:spPr>
          <a:xfrm>
            <a:off x="6959175" y="2110350"/>
            <a:ext cx="17052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   e   r   b  e   r   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5" name="Google Shape;355;p37"/>
          <p:cNvSpPr txBox="1"/>
          <p:nvPr/>
        </p:nvSpPr>
        <p:spPr>
          <a:xfrm>
            <a:off x="5351850" y="2571750"/>
            <a:ext cx="22236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p   r   i    n   c  i    p   l  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6" name="Google Shape;356;p37"/>
          <p:cNvSpPr txBox="1"/>
          <p:nvPr/>
        </p:nvSpPr>
        <p:spPr>
          <a:xfrm>
            <a:off x="7240025" y="3270600"/>
            <a:ext cx="782700" cy="39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p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7" name="Google Shape;357;p37"/>
          <p:cNvSpPr txBox="1"/>
          <p:nvPr/>
        </p:nvSpPr>
        <p:spPr>
          <a:xfrm>
            <a:off x="5115550" y="796675"/>
            <a:ext cx="3075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h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r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8" name="Google Shape;358;p37"/>
          <p:cNvSpPr txBox="1"/>
          <p:nvPr/>
        </p:nvSpPr>
        <p:spPr>
          <a:xfrm>
            <a:off x="5814400" y="1452250"/>
            <a:ext cx="3075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v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n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9" name="Google Shape;359;p37"/>
          <p:cNvSpPr txBox="1"/>
          <p:nvPr/>
        </p:nvSpPr>
        <p:spPr>
          <a:xfrm>
            <a:off x="7170150" y="1663250"/>
            <a:ext cx="377400" cy="1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e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x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g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s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0" name="Google Shape;360;p37"/>
          <p:cNvSpPr txBox="1"/>
          <p:nvPr/>
        </p:nvSpPr>
        <p:spPr>
          <a:xfrm>
            <a:off x="8105250" y="1872900"/>
            <a:ext cx="377400" cy="17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a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r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1" name="Google Shape;361;p37"/>
          <p:cNvSpPr txBox="1"/>
          <p:nvPr/>
        </p:nvSpPr>
        <p:spPr>
          <a:xfrm>
            <a:off x="6456700" y="2040475"/>
            <a:ext cx="377400" cy="21807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d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 j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b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o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u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t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 i 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5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2</a:t>
            </a:r>
            <a:endParaRPr/>
          </a:p>
        </p:txBody>
      </p:sp>
      <p:sp>
        <p:nvSpPr>
          <p:cNvPr id="119" name="Google Shape;119;p15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9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Why do you think Chief Inspector Aronsson becomes friends with Allan, Julius, Benny, The Beauty, Bo and Pike? (pg. 313)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Did this surprise you?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If you were Aronsson, would you have acted similarly?</a:t>
            </a:r>
            <a:endParaRPr sz="23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3</a:t>
            </a:r>
            <a:endParaRPr/>
          </a:p>
        </p:txBody>
      </p:sp>
      <p:sp>
        <p:nvSpPr>
          <p:cNvPr id="125" name="Google Shape;125;p16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9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Benny says “But innocence can mean different things depending on whose perspective you adopt” (pg. 335). What do you think he means by this?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Do you agree?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Do you think Allan and his friends are innocent?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 txBox="1">
            <a:spLocks noGrp="1"/>
          </p:cNvSpPr>
          <p:nvPr>
            <p:ph type="title"/>
          </p:nvPr>
        </p:nvSpPr>
        <p:spPr>
          <a:xfrm>
            <a:off x="800100" y="481945"/>
            <a:ext cx="7543800" cy="10287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 4</a:t>
            </a:r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body" idx="1"/>
          </p:nvPr>
        </p:nvSpPr>
        <p:spPr>
          <a:xfrm>
            <a:off x="800100" y="1577340"/>
            <a:ext cx="7543800" cy="29490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In Chapter 25, Allan and his friends lie to Prosecutor Ranelid when telling him their story. What made this lie effective? 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Have you ever told a lie? What happened? 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3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Allan works at the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_______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in Paris.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293)</a:t>
            </a:r>
            <a:endParaRPr sz="1800"/>
          </a:p>
        </p:txBody>
      </p:sp>
      <p:pic>
        <p:nvPicPr>
          <p:cNvPr id="137" name="Google Shape;137;p18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 txBox="1"/>
          <p:nvPr/>
        </p:nvSpPr>
        <p:spPr>
          <a:xfrm>
            <a:off x="5115550" y="1719150"/>
            <a:ext cx="1705200" cy="2934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3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Allan works at the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embassy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in Paris.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293)</a:t>
            </a:r>
            <a:endParaRPr sz="1800"/>
          </a:p>
        </p:txBody>
      </p:sp>
      <p:pic>
        <p:nvPicPr>
          <p:cNvPr id="144" name="Google Shape;144;p19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9"/>
          <p:cNvSpPr txBox="1"/>
          <p:nvPr/>
        </p:nvSpPr>
        <p:spPr>
          <a:xfrm>
            <a:off x="5115550" y="1663250"/>
            <a:ext cx="1705200" cy="3774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6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Chief Inspector Aronsson had “long suffered from a chronic lack of ______ life”.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313)</a:t>
            </a:r>
            <a:endParaRPr sz="1800"/>
          </a:p>
        </p:txBody>
      </p:sp>
      <p:pic>
        <p:nvPicPr>
          <p:cNvPr id="151" name="Google Shape;151;p20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0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3" name="Google Shape;153;p20"/>
          <p:cNvSpPr txBox="1"/>
          <p:nvPr/>
        </p:nvSpPr>
        <p:spPr>
          <a:xfrm>
            <a:off x="4891925" y="2180375"/>
            <a:ext cx="1439700" cy="2934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>
            <a:spLocks noGrp="1"/>
          </p:cNvSpPr>
          <p:nvPr>
            <p:ph type="body" idx="1"/>
          </p:nvPr>
        </p:nvSpPr>
        <p:spPr>
          <a:xfrm>
            <a:off x="800100" y="517154"/>
            <a:ext cx="3566100" cy="3872100"/>
          </a:xfrm>
          <a:prstGeom prst="rect">
            <a:avLst/>
          </a:prstGeom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 b="1"/>
              <a:t>6 Across</a:t>
            </a: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endParaRPr sz="1800" b="1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Chief Inspector Aronsson had “long suffered from a chronic lack of </a:t>
            </a:r>
            <a:r>
              <a:rPr lang="en" sz="1800" b="1"/>
              <a:t>social</a:t>
            </a:r>
            <a:r>
              <a:rPr lang="en" sz="1800"/>
              <a:t>life”. </a:t>
            </a:r>
            <a:endParaRPr sz="1800"/>
          </a:p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" sz="1800"/>
              <a:t>(page 313)</a:t>
            </a:r>
            <a:endParaRPr sz="1800"/>
          </a:p>
        </p:txBody>
      </p:sp>
      <p:pic>
        <p:nvPicPr>
          <p:cNvPr id="159" name="Google Shape;159;p21"/>
          <p:cNvPicPr preferRelativeResize="0"/>
          <p:nvPr/>
        </p:nvPicPr>
        <p:blipFill rotWithShape="1">
          <a:blip r:embed="rId3">
            <a:alphaModFix/>
          </a:blip>
          <a:srcRect l="29282" t="28936" r="32284" b="18517"/>
          <a:stretch/>
        </p:blipFill>
        <p:spPr>
          <a:xfrm>
            <a:off x="4455900" y="796675"/>
            <a:ext cx="4289227" cy="3298549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1"/>
          <p:cNvSpPr txBox="1"/>
          <p:nvPr/>
        </p:nvSpPr>
        <p:spPr>
          <a:xfrm>
            <a:off x="5115550" y="1663250"/>
            <a:ext cx="1705200" cy="29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e  m  b  a   s   s   y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1" name="Google Shape;161;p21"/>
          <p:cNvSpPr txBox="1"/>
          <p:nvPr/>
        </p:nvSpPr>
        <p:spPr>
          <a:xfrm>
            <a:off x="4891925" y="2110350"/>
            <a:ext cx="1439700" cy="391500"/>
          </a:xfrm>
          <a:prstGeom prst="rect">
            <a:avLst/>
          </a:prstGeom>
          <a:noFill/>
          <a:ln w="38100" cap="flat" cmpd="sng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entury Gothic"/>
                <a:ea typeface="Century Gothic"/>
                <a:cs typeface="Century Gothic"/>
                <a:sym typeface="Century Gothic"/>
              </a:rPr>
              <a:t>s   o   c  i    a   l</a:t>
            </a:r>
            <a:endParaRPr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von">
  <a:themeElements>
    <a:clrScheme name="Savon">
      <a:dk1>
        <a:srgbClr val="000000"/>
      </a:dk1>
      <a:lt1>
        <a:srgbClr val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1210</Words>
  <Application>Microsoft Office PowerPoint</Application>
  <PresentationFormat>On-screen Show (16:9)</PresentationFormat>
  <Paragraphs>350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Century Gothic</vt:lpstr>
      <vt:lpstr>Garamond</vt:lpstr>
      <vt:lpstr>Savon</vt:lpstr>
      <vt:lpstr>Chapters 22-25</vt:lpstr>
      <vt:lpstr>Question 1</vt:lpstr>
      <vt:lpstr>Question 2</vt:lpstr>
      <vt:lpstr>Question 3</vt:lpstr>
      <vt:lpstr>Question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Chapters 22-25</dc:title>
  <dc:creator>Kayla Stalph</dc:creator>
  <cp:lastModifiedBy>Kayla Stalph</cp:lastModifiedBy>
  <cp:revision>1</cp:revision>
  <dcterms:modified xsi:type="dcterms:W3CDTF">2022-01-26T22:34:07Z</dcterms:modified>
</cp:coreProperties>
</file>