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sldIdLst>
    <p:sldId id="256" r:id="rId2"/>
    <p:sldId id="257" r:id="rId3"/>
    <p:sldId id="265" r:id="rId4"/>
    <p:sldId id="258" r:id="rId5"/>
    <p:sldId id="266" r:id="rId6"/>
    <p:sldId id="268" r:id="rId7"/>
    <p:sldId id="269" r:id="rId8"/>
    <p:sldId id="259" r:id="rId9"/>
    <p:sldId id="267" r:id="rId10"/>
    <p:sldId id="260" r:id="rId11"/>
    <p:sldId id="270" r:id="rId12"/>
    <p:sldId id="261" r:id="rId13"/>
    <p:sldId id="271" r:id="rId14"/>
    <p:sldId id="262" r:id="rId15"/>
    <p:sldId id="272" r:id="rId16"/>
    <p:sldId id="263" r:id="rId17"/>
    <p:sldId id="273" r:id="rId18"/>
    <p:sldId id="264"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96"/>
    <p:restoredTop sz="94618"/>
  </p:normalViewPr>
  <p:slideViewPr>
    <p:cSldViewPr snapToGrid="0" snapToObjects="1">
      <p:cViewPr varScale="1">
        <p:scale>
          <a:sx n="59" d="100"/>
          <a:sy n="59" d="100"/>
        </p:scale>
        <p:origin x="9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9120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4080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4064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5902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2519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0536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8413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2018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882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5487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1/26/2022</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3715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1/26/2022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702799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4C930-A75E-F546-AA20-E48C1B177E5B}"/>
              </a:ext>
            </a:extLst>
          </p:cNvPr>
          <p:cNvSpPr>
            <a:spLocks noGrp="1"/>
          </p:cNvSpPr>
          <p:nvPr>
            <p:ph type="ctrTitle"/>
          </p:nvPr>
        </p:nvSpPr>
        <p:spPr>
          <a:xfrm>
            <a:off x="838200" y="2133601"/>
            <a:ext cx="4800600" cy="3766268"/>
          </a:xfrm>
        </p:spPr>
        <p:txBody>
          <a:bodyPr anchor="t">
            <a:normAutofit/>
          </a:bodyPr>
          <a:lstStyle/>
          <a:p>
            <a:pPr algn="l"/>
            <a:r>
              <a:rPr lang="en-US" dirty="0">
                <a:gradFill flip="none" rotWithShape="1">
                  <a:gsLst>
                    <a:gs pos="0">
                      <a:schemeClr val="accent5">
                        <a:alpha val="70000"/>
                      </a:schemeClr>
                    </a:gs>
                    <a:gs pos="100000">
                      <a:schemeClr val="accent1">
                        <a:alpha val="70000"/>
                      </a:schemeClr>
                    </a:gs>
                  </a:gsLst>
                  <a:lin ang="0" scaled="1"/>
                  <a:tileRect/>
                </a:gradFill>
              </a:rPr>
              <a:t>Chapter 18-21 </a:t>
            </a:r>
            <a:br>
              <a:rPr lang="en-US" dirty="0">
                <a:gradFill flip="none" rotWithShape="1">
                  <a:gsLst>
                    <a:gs pos="0">
                      <a:schemeClr val="accent5">
                        <a:alpha val="70000"/>
                      </a:schemeClr>
                    </a:gs>
                    <a:gs pos="100000">
                      <a:schemeClr val="accent1">
                        <a:alpha val="70000"/>
                      </a:schemeClr>
                    </a:gs>
                  </a:gsLst>
                  <a:lin ang="0" scaled="1"/>
                  <a:tileRect/>
                </a:gradFill>
              </a:rPr>
            </a:br>
            <a:r>
              <a:rPr lang="en-US" dirty="0">
                <a:gradFill flip="none" rotWithShape="1">
                  <a:gsLst>
                    <a:gs pos="0">
                      <a:schemeClr val="accent5">
                        <a:alpha val="70000"/>
                      </a:schemeClr>
                    </a:gs>
                    <a:gs pos="100000">
                      <a:schemeClr val="accent1">
                        <a:alpha val="70000"/>
                      </a:schemeClr>
                    </a:gs>
                  </a:gsLst>
                  <a:lin ang="0" scaled="1"/>
                  <a:tileRect/>
                </a:gradFill>
              </a:rPr>
              <a:t>Crossword </a:t>
            </a:r>
            <a:r>
              <a:rPr lang="en-US">
                <a:gradFill flip="none" rotWithShape="1">
                  <a:gsLst>
                    <a:gs pos="0">
                      <a:schemeClr val="accent5">
                        <a:alpha val="70000"/>
                      </a:schemeClr>
                    </a:gs>
                    <a:gs pos="100000">
                      <a:schemeClr val="accent1">
                        <a:alpha val="70000"/>
                      </a:schemeClr>
                    </a:gs>
                  </a:gsLst>
                  <a:lin ang="0" scaled="1"/>
                  <a:tileRect/>
                </a:gradFill>
              </a:rPr>
              <a:t>&amp; Questions</a:t>
            </a:r>
          </a:p>
        </p:txBody>
      </p:sp>
      <p:sp>
        <p:nvSpPr>
          <p:cNvPr id="10" name="Rectangle 9">
            <a:extLst>
              <a:ext uri="{FF2B5EF4-FFF2-40B4-BE49-F238E27FC236}">
                <a16:creationId xmlns:a16="http://schemas.microsoft.com/office/drawing/2014/main" id="{50F155B6-ACA8-4C58-AAB6-CAFC981FF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96" y="0"/>
            <a:ext cx="6098204" cy="688272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1428"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5AED1E5-0333-4E3F-AA4D-3043CF3F0DAF}"/>
              </a:ext>
            </a:extLst>
          </p:cNvPr>
          <p:cNvPicPr>
            <a:picLocks noChangeAspect="1"/>
          </p:cNvPicPr>
          <p:nvPr/>
        </p:nvPicPr>
        <p:blipFill rotWithShape="1">
          <a:blip r:embed="rId2">
            <a:alphaModFix amt="60000"/>
          </a:blip>
          <a:srcRect l="23985" r="23010" b="2"/>
          <a:stretch/>
        </p:blipFill>
        <p:spPr>
          <a:xfrm>
            <a:off x="6096000" y="10"/>
            <a:ext cx="6083807" cy="6857989"/>
          </a:xfrm>
          <a:prstGeom prst="rect">
            <a:avLst/>
          </a:prstGeom>
        </p:spPr>
      </p:pic>
    </p:spTree>
    <p:extLst>
      <p:ext uri="{BB962C8B-B14F-4D97-AF65-F5344CB8AC3E}">
        <p14:creationId xmlns:p14="http://schemas.microsoft.com/office/powerpoint/2010/main" val="117601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9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did the Swiss police forbid Herbert from doing? (p. 253) </a:t>
            </a:r>
          </a:p>
        </p:txBody>
      </p:sp>
      <p:pic>
        <p:nvPicPr>
          <p:cNvPr id="4" name="Picture 3" descr="A picture containing crossword, clock&#10;&#10;Description automatically generated">
            <a:extLst>
              <a:ext uri="{FF2B5EF4-FFF2-40B4-BE49-F238E27FC236}">
                <a16:creationId xmlns:a16="http://schemas.microsoft.com/office/drawing/2014/main" id="{92CE8D12-8CA5-5C4C-9487-D8E2069552B8}"/>
              </a:ext>
            </a:extLst>
          </p:cNvPr>
          <p:cNvPicPr>
            <a:picLocks noChangeAspect="1"/>
          </p:cNvPicPr>
          <p:nvPr/>
        </p:nvPicPr>
        <p:blipFill>
          <a:blip r:embed="rId2"/>
          <a:stretch>
            <a:fillRect/>
          </a:stretch>
        </p:blipFill>
        <p:spPr>
          <a:xfrm>
            <a:off x="5025648" y="857250"/>
            <a:ext cx="5829300" cy="5143500"/>
          </a:xfrm>
          <a:prstGeom prst="rect">
            <a:avLst/>
          </a:prstGeom>
        </p:spPr>
      </p:pic>
      <p:sp>
        <p:nvSpPr>
          <p:cNvPr id="5" name="Frame 4">
            <a:extLst>
              <a:ext uri="{FF2B5EF4-FFF2-40B4-BE49-F238E27FC236}">
                <a16:creationId xmlns:a16="http://schemas.microsoft.com/office/drawing/2014/main" id="{795F135A-965F-8D4A-93C4-F4B36C620E0D}"/>
              </a:ext>
            </a:extLst>
          </p:cNvPr>
          <p:cNvSpPr/>
          <p:nvPr/>
        </p:nvSpPr>
        <p:spPr>
          <a:xfrm>
            <a:off x="5827363" y="4851401"/>
            <a:ext cx="1921790" cy="5157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763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9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did the Swiss police forbid Herbert from doing? (p. 253) </a:t>
            </a:r>
          </a:p>
        </p:txBody>
      </p:sp>
      <p:pic>
        <p:nvPicPr>
          <p:cNvPr id="6" name="Picture 5" descr="A close up of text on a white surface&#10;&#10;Description automatically generated">
            <a:extLst>
              <a:ext uri="{FF2B5EF4-FFF2-40B4-BE49-F238E27FC236}">
                <a16:creationId xmlns:a16="http://schemas.microsoft.com/office/drawing/2014/main" id="{751961A7-F3C4-C642-A259-EB773B3A2BA3}"/>
              </a:ext>
            </a:extLst>
          </p:cNvPr>
          <p:cNvPicPr>
            <a:picLocks noChangeAspect="1"/>
          </p:cNvPicPr>
          <p:nvPr/>
        </p:nvPicPr>
        <p:blipFill>
          <a:blip r:embed="rId2"/>
          <a:stretch>
            <a:fillRect/>
          </a:stretch>
        </p:blipFill>
        <p:spPr>
          <a:xfrm>
            <a:off x="5523100" y="831850"/>
            <a:ext cx="5702300" cy="5194300"/>
          </a:xfrm>
          <a:prstGeom prst="rect">
            <a:avLst/>
          </a:prstGeom>
        </p:spPr>
      </p:pic>
      <p:sp>
        <p:nvSpPr>
          <p:cNvPr id="7" name="Frame 6">
            <a:extLst>
              <a:ext uri="{FF2B5EF4-FFF2-40B4-BE49-F238E27FC236}">
                <a16:creationId xmlns:a16="http://schemas.microsoft.com/office/drawing/2014/main" id="{16516C9C-975B-CF4A-9C1F-8D91694509FF}"/>
              </a:ext>
            </a:extLst>
          </p:cNvPr>
          <p:cNvSpPr/>
          <p:nvPr/>
        </p:nvSpPr>
        <p:spPr>
          <a:xfrm>
            <a:off x="6452460" y="4851401"/>
            <a:ext cx="1921790" cy="5157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532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1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job Amanda is offered in Paris (p. 282)</a:t>
            </a:r>
            <a:br>
              <a:rPr lang="en-US" dirty="0"/>
            </a:br>
            <a:endParaRPr lang="en-US" dirty="0"/>
          </a:p>
        </p:txBody>
      </p:sp>
      <p:pic>
        <p:nvPicPr>
          <p:cNvPr id="4" name="Picture 3" descr="A close up of text on a white surface&#10;&#10;Description automatically generated">
            <a:extLst>
              <a:ext uri="{FF2B5EF4-FFF2-40B4-BE49-F238E27FC236}">
                <a16:creationId xmlns:a16="http://schemas.microsoft.com/office/drawing/2014/main" id="{472D21DF-AB11-2D49-920F-26D46FFC8AFA}"/>
              </a:ext>
            </a:extLst>
          </p:cNvPr>
          <p:cNvPicPr>
            <a:picLocks noChangeAspect="1"/>
          </p:cNvPicPr>
          <p:nvPr/>
        </p:nvPicPr>
        <p:blipFill>
          <a:blip r:embed="rId2"/>
          <a:stretch>
            <a:fillRect/>
          </a:stretch>
        </p:blipFill>
        <p:spPr>
          <a:xfrm>
            <a:off x="5523100" y="831850"/>
            <a:ext cx="5702300" cy="5194300"/>
          </a:xfrm>
          <a:prstGeom prst="rect">
            <a:avLst/>
          </a:prstGeom>
        </p:spPr>
      </p:pic>
      <p:sp>
        <p:nvSpPr>
          <p:cNvPr id="5" name="Frame 4">
            <a:extLst>
              <a:ext uri="{FF2B5EF4-FFF2-40B4-BE49-F238E27FC236}">
                <a16:creationId xmlns:a16="http://schemas.microsoft.com/office/drawing/2014/main" id="{A87C9ECD-5C5B-C840-AB7D-3FE836D018C9}"/>
              </a:ext>
            </a:extLst>
          </p:cNvPr>
          <p:cNvSpPr/>
          <p:nvPr/>
        </p:nvSpPr>
        <p:spPr>
          <a:xfrm rot="5400000">
            <a:off x="7211584" y="2330312"/>
            <a:ext cx="3569669" cy="5727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270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1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job Amanda is offered in Paris (p. 282)</a:t>
            </a:r>
            <a:br>
              <a:rPr lang="en-US" dirty="0"/>
            </a:br>
            <a:endParaRPr lang="en-US" dirty="0"/>
          </a:p>
        </p:txBody>
      </p:sp>
      <p:pic>
        <p:nvPicPr>
          <p:cNvPr id="6" name="Picture 5" descr="A picture containing crossword, clock&#10;&#10;Description automatically generated">
            <a:extLst>
              <a:ext uri="{FF2B5EF4-FFF2-40B4-BE49-F238E27FC236}">
                <a16:creationId xmlns:a16="http://schemas.microsoft.com/office/drawing/2014/main" id="{6A376E43-F2ED-1D4C-A5B1-2BA1BC4F51C2}"/>
              </a:ext>
            </a:extLst>
          </p:cNvPr>
          <p:cNvPicPr>
            <a:picLocks noChangeAspect="1"/>
          </p:cNvPicPr>
          <p:nvPr/>
        </p:nvPicPr>
        <p:blipFill>
          <a:blip r:embed="rId2"/>
          <a:stretch>
            <a:fillRect/>
          </a:stretch>
        </p:blipFill>
        <p:spPr>
          <a:xfrm>
            <a:off x="5664092" y="831849"/>
            <a:ext cx="5575300" cy="5130800"/>
          </a:xfrm>
          <a:prstGeom prst="rect">
            <a:avLst/>
          </a:prstGeom>
        </p:spPr>
      </p:pic>
      <p:sp>
        <p:nvSpPr>
          <p:cNvPr id="7" name="Frame 6">
            <a:extLst>
              <a:ext uri="{FF2B5EF4-FFF2-40B4-BE49-F238E27FC236}">
                <a16:creationId xmlns:a16="http://schemas.microsoft.com/office/drawing/2014/main" id="{49483AEA-8DC8-164E-932E-B8A0B5F389D7}"/>
              </a:ext>
            </a:extLst>
          </p:cNvPr>
          <p:cNvSpPr/>
          <p:nvPr/>
        </p:nvSpPr>
        <p:spPr>
          <a:xfrm rot="5400000">
            <a:off x="7211584" y="2330312"/>
            <a:ext cx="3569669" cy="5727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744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2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is in the container Allan sets on fire in Vladivostok? (p. 242) </a:t>
            </a:r>
          </a:p>
        </p:txBody>
      </p:sp>
      <p:pic>
        <p:nvPicPr>
          <p:cNvPr id="4" name="Picture 3" descr="A picture containing crossword, clock&#10;&#10;Description automatically generated">
            <a:extLst>
              <a:ext uri="{FF2B5EF4-FFF2-40B4-BE49-F238E27FC236}">
                <a16:creationId xmlns:a16="http://schemas.microsoft.com/office/drawing/2014/main" id="{680366EE-FD40-D945-9858-D101558AD4E2}"/>
              </a:ext>
            </a:extLst>
          </p:cNvPr>
          <p:cNvPicPr>
            <a:picLocks noChangeAspect="1"/>
          </p:cNvPicPr>
          <p:nvPr/>
        </p:nvPicPr>
        <p:blipFill>
          <a:blip r:embed="rId2"/>
          <a:stretch>
            <a:fillRect/>
          </a:stretch>
        </p:blipFill>
        <p:spPr>
          <a:xfrm>
            <a:off x="5137150" y="863600"/>
            <a:ext cx="5575300" cy="5130800"/>
          </a:xfrm>
          <a:prstGeom prst="rect">
            <a:avLst/>
          </a:prstGeom>
        </p:spPr>
      </p:pic>
      <p:sp>
        <p:nvSpPr>
          <p:cNvPr id="5" name="Frame 4">
            <a:extLst>
              <a:ext uri="{FF2B5EF4-FFF2-40B4-BE49-F238E27FC236}">
                <a16:creationId xmlns:a16="http://schemas.microsoft.com/office/drawing/2014/main" id="{E64E86D3-1F54-BA4C-A91C-27B59AC07BA1}"/>
              </a:ext>
            </a:extLst>
          </p:cNvPr>
          <p:cNvSpPr/>
          <p:nvPr/>
        </p:nvSpPr>
        <p:spPr>
          <a:xfrm rot="5400000">
            <a:off x="4653246" y="3059854"/>
            <a:ext cx="2965236"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7950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2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is in the container Allan sets on fire in Vladivostok? (p. 242) </a:t>
            </a:r>
          </a:p>
        </p:txBody>
      </p:sp>
      <p:pic>
        <p:nvPicPr>
          <p:cNvPr id="8" name="Picture 7" descr="A picture containing crossword&#10;&#10;Description automatically generated">
            <a:extLst>
              <a:ext uri="{FF2B5EF4-FFF2-40B4-BE49-F238E27FC236}">
                <a16:creationId xmlns:a16="http://schemas.microsoft.com/office/drawing/2014/main" id="{B8CECBF7-F520-3B40-81C3-D9CB994B2EB4}"/>
              </a:ext>
            </a:extLst>
          </p:cNvPr>
          <p:cNvPicPr>
            <a:picLocks noChangeAspect="1"/>
          </p:cNvPicPr>
          <p:nvPr/>
        </p:nvPicPr>
        <p:blipFill>
          <a:blip r:embed="rId2"/>
          <a:stretch>
            <a:fillRect/>
          </a:stretch>
        </p:blipFill>
        <p:spPr>
          <a:xfrm>
            <a:off x="4987381" y="802793"/>
            <a:ext cx="5842000" cy="5143500"/>
          </a:xfrm>
          <a:prstGeom prst="rect">
            <a:avLst/>
          </a:prstGeom>
        </p:spPr>
      </p:pic>
      <p:sp>
        <p:nvSpPr>
          <p:cNvPr id="9" name="Frame 8">
            <a:extLst>
              <a:ext uri="{FF2B5EF4-FFF2-40B4-BE49-F238E27FC236}">
                <a16:creationId xmlns:a16="http://schemas.microsoft.com/office/drawing/2014/main" id="{EFFC20F2-1DA5-0E45-8CCA-A0B92AA66FFF}"/>
              </a:ext>
            </a:extLst>
          </p:cNvPr>
          <p:cNvSpPr/>
          <p:nvPr/>
        </p:nvSpPr>
        <p:spPr>
          <a:xfrm rot="5400000">
            <a:off x="4613382" y="3013359"/>
            <a:ext cx="2965236"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56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4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Amanda got her degree in __________</a:t>
            </a:r>
          </a:p>
          <a:p>
            <a:pPr marL="228600" indent="0">
              <a:buNone/>
            </a:pPr>
            <a:r>
              <a:rPr lang="en-US" dirty="0"/>
              <a:t> (p. 277)</a:t>
            </a:r>
            <a:br>
              <a:rPr lang="en-US" dirty="0"/>
            </a:br>
            <a:endParaRPr lang="en-US" dirty="0"/>
          </a:p>
        </p:txBody>
      </p:sp>
      <p:pic>
        <p:nvPicPr>
          <p:cNvPr id="5" name="Picture 4" descr="A picture containing crossword&#10;&#10;Description automatically generated">
            <a:extLst>
              <a:ext uri="{FF2B5EF4-FFF2-40B4-BE49-F238E27FC236}">
                <a16:creationId xmlns:a16="http://schemas.microsoft.com/office/drawing/2014/main" id="{83468162-7053-BA4D-B38D-02D745244354}"/>
              </a:ext>
            </a:extLst>
          </p:cNvPr>
          <p:cNvPicPr>
            <a:picLocks noChangeAspect="1"/>
          </p:cNvPicPr>
          <p:nvPr/>
        </p:nvPicPr>
        <p:blipFill>
          <a:blip r:embed="rId2"/>
          <a:stretch>
            <a:fillRect/>
          </a:stretch>
        </p:blipFill>
        <p:spPr>
          <a:xfrm>
            <a:off x="5188859" y="857250"/>
            <a:ext cx="5842000" cy="5143500"/>
          </a:xfrm>
          <a:prstGeom prst="rect">
            <a:avLst/>
          </a:prstGeom>
        </p:spPr>
      </p:pic>
      <p:sp>
        <p:nvSpPr>
          <p:cNvPr id="6" name="Frame 5">
            <a:extLst>
              <a:ext uri="{FF2B5EF4-FFF2-40B4-BE49-F238E27FC236}">
                <a16:creationId xmlns:a16="http://schemas.microsoft.com/office/drawing/2014/main" id="{B8AD4401-712B-1F4A-AB01-45352510AD69}"/>
              </a:ext>
            </a:extLst>
          </p:cNvPr>
          <p:cNvSpPr/>
          <p:nvPr/>
        </p:nvSpPr>
        <p:spPr>
          <a:xfrm rot="5400000">
            <a:off x="5364716" y="4161684"/>
            <a:ext cx="3185115"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9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4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Amanda got her degree in __________</a:t>
            </a:r>
          </a:p>
          <a:p>
            <a:pPr marL="228600" indent="0">
              <a:buNone/>
            </a:pPr>
            <a:r>
              <a:rPr lang="en-US" dirty="0"/>
              <a:t> (p. 277)</a:t>
            </a:r>
            <a:br>
              <a:rPr lang="en-US" dirty="0"/>
            </a:br>
            <a:endParaRPr lang="en-US" dirty="0"/>
          </a:p>
        </p:txBody>
      </p:sp>
      <p:pic>
        <p:nvPicPr>
          <p:cNvPr id="6" name="Picture 5" descr="A close up of a device&#10;&#10;Description automatically generated">
            <a:extLst>
              <a:ext uri="{FF2B5EF4-FFF2-40B4-BE49-F238E27FC236}">
                <a16:creationId xmlns:a16="http://schemas.microsoft.com/office/drawing/2014/main" id="{979A910D-0BB1-0048-BC4E-9085A83E5FDD}"/>
              </a:ext>
            </a:extLst>
          </p:cNvPr>
          <p:cNvPicPr>
            <a:picLocks noChangeAspect="1"/>
          </p:cNvPicPr>
          <p:nvPr/>
        </p:nvPicPr>
        <p:blipFill>
          <a:blip r:embed="rId2"/>
          <a:stretch>
            <a:fillRect/>
          </a:stretch>
        </p:blipFill>
        <p:spPr>
          <a:xfrm>
            <a:off x="5129293" y="806450"/>
            <a:ext cx="5715000" cy="5194300"/>
          </a:xfrm>
          <a:prstGeom prst="rect">
            <a:avLst/>
          </a:prstGeom>
        </p:spPr>
      </p:pic>
      <p:sp>
        <p:nvSpPr>
          <p:cNvPr id="7" name="Frame 6">
            <a:extLst>
              <a:ext uri="{FF2B5EF4-FFF2-40B4-BE49-F238E27FC236}">
                <a16:creationId xmlns:a16="http://schemas.microsoft.com/office/drawing/2014/main" id="{FD9E6E00-BB98-8E4A-B191-72F9FFE0803C}"/>
              </a:ext>
            </a:extLst>
          </p:cNvPr>
          <p:cNvSpPr/>
          <p:nvPr/>
        </p:nvSpPr>
        <p:spPr>
          <a:xfrm rot="5400000">
            <a:off x="5364716" y="4161684"/>
            <a:ext cx="3185115"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499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6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cause of Stalin's death (p. 244) </a:t>
            </a:r>
          </a:p>
        </p:txBody>
      </p:sp>
      <p:pic>
        <p:nvPicPr>
          <p:cNvPr id="4" name="Picture 3" descr="A close up of a device&#10;&#10;Description automatically generated">
            <a:extLst>
              <a:ext uri="{FF2B5EF4-FFF2-40B4-BE49-F238E27FC236}">
                <a16:creationId xmlns:a16="http://schemas.microsoft.com/office/drawing/2014/main" id="{06E1F7BD-32A2-FA44-939C-664FAD279915}"/>
              </a:ext>
            </a:extLst>
          </p:cNvPr>
          <p:cNvPicPr>
            <a:picLocks noChangeAspect="1"/>
          </p:cNvPicPr>
          <p:nvPr/>
        </p:nvPicPr>
        <p:blipFill>
          <a:blip r:embed="rId2"/>
          <a:stretch>
            <a:fillRect/>
          </a:stretch>
        </p:blipFill>
        <p:spPr>
          <a:xfrm>
            <a:off x="4927815" y="831850"/>
            <a:ext cx="5715000" cy="5194300"/>
          </a:xfrm>
          <a:prstGeom prst="rect">
            <a:avLst/>
          </a:prstGeom>
        </p:spPr>
      </p:pic>
      <p:sp>
        <p:nvSpPr>
          <p:cNvPr id="5" name="Frame 4">
            <a:extLst>
              <a:ext uri="{FF2B5EF4-FFF2-40B4-BE49-F238E27FC236}">
                <a16:creationId xmlns:a16="http://schemas.microsoft.com/office/drawing/2014/main" id="{8EDC3D6D-D460-754A-857F-1596B1C7F38F}"/>
              </a:ext>
            </a:extLst>
          </p:cNvPr>
          <p:cNvSpPr/>
          <p:nvPr/>
        </p:nvSpPr>
        <p:spPr>
          <a:xfrm rot="5400000">
            <a:off x="8253805" y="3700236"/>
            <a:ext cx="2211414"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31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6 down</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cause of Stalin's death (p. 244) </a:t>
            </a:r>
          </a:p>
        </p:txBody>
      </p:sp>
      <p:pic>
        <p:nvPicPr>
          <p:cNvPr id="6" name="Picture 5" descr="A picture containing crossword&#10;&#10;Description automatically generated">
            <a:extLst>
              <a:ext uri="{FF2B5EF4-FFF2-40B4-BE49-F238E27FC236}">
                <a16:creationId xmlns:a16="http://schemas.microsoft.com/office/drawing/2014/main" id="{67C9DDC1-CBF2-3946-A710-C96A8F9370B1}"/>
              </a:ext>
            </a:extLst>
          </p:cNvPr>
          <p:cNvPicPr>
            <a:picLocks noChangeAspect="1"/>
          </p:cNvPicPr>
          <p:nvPr/>
        </p:nvPicPr>
        <p:blipFill>
          <a:blip r:embed="rId2"/>
          <a:stretch>
            <a:fillRect/>
          </a:stretch>
        </p:blipFill>
        <p:spPr>
          <a:xfrm>
            <a:off x="5033075" y="850900"/>
            <a:ext cx="5638800" cy="5156200"/>
          </a:xfrm>
          <a:prstGeom prst="rect">
            <a:avLst/>
          </a:prstGeom>
        </p:spPr>
      </p:pic>
      <p:sp>
        <p:nvSpPr>
          <p:cNvPr id="7" name="Frame 6">
            <a:extLst>
              <a:ext uri="{FF2B5EF4-FFF2-40B4-BE49-F238E27FC236}">
                <a16:creationId xmlns:a16="http://schemas.microsoft.com/office/drawing/2014/main" id="{08CEDF9E-A518-084D-AEF9-F865A6162A7F}"/>
              </a:ext>
            </a:extLst>
          </p:cNvPr>
          <p:cNvSpPr/>
          <p:nvPr/>
        </p:nvSpPr>
        <p:spPr>
          <a:xfrm rot="5400000">
            <a:off x="8253805" y="3700236"/>
            <a:ext cx="2211414" cy="493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743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3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does Chief Inspector Aronsson take in his coffee? (p. 285) </a:t>
            </a:r>
          </a:p>
          <a:p>
            <a:endParaRPr lang="en-US" dirty="0"/>
          </a:p>
        </p:txBody>
      </p:sp>
      <p:pic>
        <p:nvPicPr>
          <p:cNvPr id="5" name="Picture 4" descr="A picture containing chart&#10;&#10;Description automatically generated">
            <a:extLst>
              <a:ext uri="{FF2B5EF4-FFF2-40B4-BE49-F238E27FC236}">
                <a16:creationId xmlns:a16="http://schemas.microsoft.com/office/drawing/2014/main" id="{4BD91310-A716-D34F-A3F1-06A26E4E5F8C}"/>
              </a:ext>
            </a:extLst>
          </p:cNvPr>
          <p:cNvPicPr>
            <a:picLocks noChangeAspect="1"/>
          </p:cNvPicPr>
          <p:nvPr/>
        </p:nvPicPr>
        <p:blipFill>
          <a:blip r:embed="rId2"/>
          <a:stretch>
            <a:fillRect/>
          </a:stretch>
        </p:blipFill>
        <p:spPr>
          <a:xfrm>
            <a:off x="4730082" y="681037"/>
            <a:ext cx="5956300" cy="5562600"/>
          </a:xfrm>
          <a:prstGeom prst="rect">
            <a:avLst/>
          </a:prstGeom>
        </p:spPr>
      </p:pic>
      <p:sp>
        <p:nvSpPr>
          <p:cNvPr id="6" name="Frame 5">
            <a:extLst>
              <a:ext uri="{FF2B5EF4-FFF2-40B4-BE49-F238E27FC236}">
                <a16:creationId xmlns:a16="http://schemas.microsoft.com/office/drawing/2014/main" id="{F135CB90-C9C1-7040-A64C-67B37DCE6D84}"/>
              </a:ext>
            </a:extLst>
          </p:cNvPr>
          <p:cNvSpPr/>
          <p:nvPr/>
        </p:nvSpPr>
        <p:spPr>
          <a:xfrm>
            <a:off x="4959458" y="2178656"/>
            <a:ext cx="1720311" cy="5645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363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E3EF9-5F0C-BE40-944E-4F4D6FA48B76}"/>
              </a:ext>
            </a:extLst>
          </p:cNvPr>
          <p:cNvSpPr>
            <a:spLocks noGrp="1"/>
          </p:cNvSpPr>
          <p:nvPr>
            <p:ph idx="1"/>
          </p:nvPr>
        </p:nvSpPr>
        <p:spPr>
          <a:xfrm>
            <a:off x="838200" y="965200"/>
            <a:ext cx="10515600" cy="5211763"/>
          </a:xfrm>
        </p:spPr>
        <p:txBody>
          <a:bodyPr/>
          <a:lstStyle/>
          <a:p>
            <a:pPr marL="228600" indent="0">
              <a:buNone/>
            </a:pPr>
            <a:r>
              <a:rPr lang="en-US" dirty="0"/>
              <a:t>1. Allan’s plan to escape the camp in Vladivostok is not very detailed (p. 239-240). Many of Allan’s plans rely on improvisation.</a:t>
            </a:r>
          </a:p>
          <a:p>
            <a:endParaRPr lang="en-US" dirty="0"/>
          </a:p>
          <a:p>
            <a:pPr marL="228600" indent="0">
              <a:buNone/>
            </a:pPr>
            <a:r>
              <a:rPr lang="en-US" dirty="0"/>
              <a:t> Do you prefer to make detailed plans, or are you more spontaneous like Allan?</a:t>
            </a:r>
          </a:p>
          <a:p>
            <a:endParaRPr lang="en-US" dirty="0"/>
          </a:p>
        </p:txBody>
      </p:sp>
    </p:spTree>
    <p:extLst>
      <p:ext uri="{BB962C8B-B14F-4D97-AF65-F5344CB8AC3E}">
        <p14:creationId xmlns:p14="http://schemas.microsoft.com/office/powerpoint/2010/main" val="396991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E3EF9-5F0C-BE40-944E-4F4D6FA48B76}"/>
              </a:ext>
            </a:extLst>
          </p:cNvPr>
          <p:cNvSpPr>
            <a:spLocks noGrp="1"/>
          </p:cNvSpPr>
          <p:nvPr>
            <p:ph idx="1"/>
          </p:nvPr>
        </p:nvSpPr>
        <p:spPr>
          <a:xfrm>
            <a:off x="838200" y="990600"/>
            <a:ext cx="10515600" cy="5186363"/>
          </a:xfrm>
        </p:spPr>
        <p:txBody>
          <a:bodyPr>
            <a:normAutofit/>
          </a:bodyPr>
          <a:lstStyle/>
          <a:p>
            <a:pPr marL="228600" indent="0">
              <a:buNone/>
            </a:pPr>
            <a:r>
              <a:rPr lang="en-US" dirty="0"/>
              <a:t>2. Mao </a:t>
            </a:r>
            <a:r>
              <a:rPr lang="en-US" dirty="0" err="1"/>
              <a:t>Tse</a:t>
            </a:r>
            <a:r>
              <a:rPr lang="en-US" dirty="0"/>
              <a:t>-tung offers to arrange for Allan to travel to Bali (p. 265-266). </a:t>
            </a:r>
          </a:p>
          <a:p>
            <a:endParaRPr lang="en-US" dirty="0"/>
          </a:p>
          <a:p>
            <a:r>
              <a:rPr lang="en-US" dirty="0"/>
              <a:t>What is Allan looking for that makes Bali a good choice for his “vacation”? </a:t>
            </a:r>
          </a:p>
          <a:p>
            <a:endParaRPr lang="en-US" dirty="0"/>
          </a:p>
          <a:p>
            <a:r>
              <a:rPr lang="en-US" dirty="0"/>
              <a:t>If you could take a vacation anywhere, where would you want to go?</a:t>
            </a:r>
          </a:p>
          <a:p>
            <a:endParaRPr lang="en-US" dirty="0"/>
          </a:p>
        </p:txBody>
      </p:sp>
    </p:spTree>
    <p:extLst>
      <p:ext uri="{BB962C8B-B14F-4D97-AF65-F5344CB8AC3E}">
        <p14:creationId xmlns:p14="http://schemas.microsoft.com/office/powerpoint/2010/main" val="11225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E3EF9-5F0C-BE40-944E-4F4D6FA48B76}"/>
              </a:ext>
            </a:extLst>
          </p:cNvPr>
          <p:cNvSpPr>
            <a:spLocks noGrp="1"/>
          </p:cNvSpPr>
          <p:nvPr>
            <p:ph idx="1"/>
          </p:nvPr>
        </p:nvSpPr>
        <p:spPr>
          <a:xfrm>
            <a:off x="838200" y="990600"/>
            <a:ext cx="10515600" cy="5186363"/>
          </a:xfrm>
        </p:spPr>
        <p:txBody>
          <a:bodyPr>
            <a:normAutofit/>
          </a:bodyPr>
          <a:lstStyle/>
          <a:p>
            <a:pPr marL="228600" indent="0">
              <a:buNone/>
            </a:pPr>
            <a:r>
              <a:rPr lang="en-US" dirty="0"/>
              <a:t>3. Allan and Pike (the Boss) bond over their ideas of paradise (page 268-269). </a:t>
            </a:r>
          </a:p>
          <a:p>
            <a:pPr marL="228600" indent="0">
              <a:buNone/>
            </a:pPr>
            <a:endParaRPr lang="en-US" dirty="0"/>
          </a:p>
          <a:p>
            <a:pPr marL="228600" indent="0">
              <a:buNone/>
            </a:pPr>
            <a:r>
              <a:rPr lang="en-US" dirty="0"/>
              <a:t>What do they think paradise would look like? </a:t>
            </a:r>
          </a:p>
          <a:p>
            <a:pPr marL="228600" indent="0">
              <a:buNone/>
            </a:pPr>
            <a:endParaRPr lang="en-US" dirty="0"/>
          </a:p>
          <a:p>
            <a:pPr marL="228600" indent="0">
              <a:buNone/>
            </a:pPr>
            <a:r>
              <a:rPr lang="en-US" dirty="0"/>
              <a:t>What do you think paradise would be?</a:t>
            </a:r>
          </a:p>
          <a:p>
            <a:endParaRPr lang="en-US" dirty="0"/>
          </a:p>
        </p:txBody>
      </p:sp>
    </p:spTree>
    <p:extLst>
      <p:ext uri="{BB962C8B-B14F-4D97-AF65-F5344CB8AC3E}">
        <p14:creationId xmlns:p14="http://schemas.microsoft.com/office/powerpoint/2010/main" val="305848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E3EF9-5F0C-BE40-944E-4F4D6FA48B76}"/>
              </a:ext>
            </a:extLst>
          </p:cNvPr>
          <p:cNvSpPr>
            <a:spLocks noGrp="1"/>
          </p:cNvSpPr>
          <p:nvPr>
            <p:ph idx="1"/>
          </p:nvPr>
        </p:nvSpPr>
        <p:spPr>
          <a:xfrm>
            <a:off x="838200" y="990600"/>
            <a:ext cx="10515600" cy="5186363"/>
          </a:xfrm>
        </p:spPr>
        <p:txBody>
          <a:bodyPr>
            <a:normAutofit/>
          </a:bodyPr>
          <a:lstStyle/>
          <a:p>
            <a:pPr marL="228600" indent="0">
              <a:buNone/>
            </a:pPr>
            <a:r>
              <a:rPr lang="en-US" dirty="0"/>
              <a:t>4. Chief Inspector Aronsson trusts Allan enough to let him go to the kitchen to make coffee after he arrests him (p. 285). He says this is because there is “something calming” about Allan. </a:t>
            </a:r>
          </a:p>
          <a:p>
            <a:pPr marL="228600" indent="0">
              <a:buNone/>
            </a:pPr>
            <a:endParaRPr lang="en-US" dirty="0"/>
          </a:p>
          <a:p>
            <a:pPr marL="228600" indent="0">
              <a:buNone/>
            </a:pPr>
            <a:r>
              <a:rPr lang="en-US" dirty="0"/>
              <a:t>How trustworthy do you think Allan is? </a:t>
            </a:r>
          </a:p>
          <a:p>
            <a:pPr marL="228600" indent="0">
              <a:buNone/>
            </a:pPr>
            <a:endParaRPr lang="en-US" dirty="0"/>
          </a:p>
          <a:p>
            <a:pPr marL="228600" indent="0">
              <a:buNone/>
            </a:pPr>
            <a:r>
              <a:rPr lang="en-US" dirty="0"/>
              <a:t>What would you do if you were in Allan’s position? Would you try to run away?</a:t>
            </a:r>
          </a:p>
          <a:p>
            <a:endParaRPr lang="en-US" dirty="0"/>
          </a:p>
        </p:txBody>
      </p:sp>
    </p:spTree>
    <p:extLst>
      <p:ext uri="{BB962C8B-B14F-4D97-AF65-F5344CB8AC3E}">
        <p14:creationId xmlns:p14="http://schemas.microsoft.com/office/powerpoint/2010/main" val="19481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a:xfrm>
            <a:off x="709800" y="-357187"/>
            <a:ext cx="4581525"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3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655979" y="1935955"/>
            <a:ext cx="4581526" cy="2986087"/>
          </a:xfrm>
        </p:spPr>
        <p:txBody>
          <a:bodyPr>
            <a:normAutofit/>
          </a:bodyPr>
          <a:lstStyle/>
          <a:p>
            <a:pPr marL="228600" indent="0">
              <a:buNone/>
            </a:pPr>
            <a:r>
              <a:rPr lang="en-US" sz="3200" dirty="0">
                <a:solidFill>
                  <a:schemeClr val="tx2">
                    <a:alpha val="60000"/>
                  </a:schemeClr>
                </a:solidFill>
              </a:rPr>
              <a:t>What does Chief Inspector Aronsson take in his coffee? (p. 285) </a:t>
            </a:r>
          </a:p>
          <a:p>
            <a:endParaRPr lang="en-US" sz="1800" dirty="0">
              <a:solidFill>
                <a:schemeClr val="tx2">
                  <a:alpha val="60000"/>
                </a:schemeClr>
              </a:solidFill>
            </a:endParaRPr>
          </a:p>
        </p:txBody>
      </p:sp>
      <p:pic>
        <p:nvPicPr>
          <p:cNvPr id="6" name="Picture 5" descr="Chart&#10;&#10;Description automatically generated">
            <a:extLst>
              <a:ext uri="{FF2B5EF4-FFF2-40B4-BE49-F238E27FC236}">
                <a16:creationId xmlns:a16="http://schemas.microsoft.com/office/drawing/2014/main" id="{DD17CA04-A30D-A24F-8EE0-CAFF09EC8984}"/>
              </a:ext>
            </a:extLst>
          </p:cNvPr>
          <p:cNvPicPr>
            <a:picLocks noChangeAspect="1"/>
          </p:cNvPicPr>
          <p:nvPr/>
        </p:nvPicPr>
        <p:blipFill rotWithShape="1">
          <a:blip r:embed="rId2"/>
          <a:srcRect l="10965" r="3472" b="-1"/>
          <a:stretch/>
        </p:blipFill>
        <p:spPr>
          <a:xfrm>
            <a:off x="6001125" y="488577"/>
            <a:ext cx="5606425" cy="5880845"/>
          </a:xfrm>
          <a:prstGeom prst="rect">
            <a:avLst/>
          </a:prstGeom>
        </p:spPr>
      </p:pic>
      <p:pic>
        <p:nvPicPr>
          <p:cNvPr id="8" name="Picture 7" descr="Text, whiteboard&#10;&#10;Description automatically generated">
            <a:extLst>
              <a:ext uri="{FF2B5EF4-FFF2-40B4-BE49-F238E27FC236}">
                <a16:creationId xmlns:a16="http://schemas.microsoft.com/office/drawing/2014/main" id="{9E7B5393-A718-3C4B-B6D5-98FD031E711E}"/>
              </a:ext>
            </a:extLst>
          </p:cNvPr>
          <p:cNvPicPr>
            <a:picLocks noChangeAspect="1"/>
          </p:cNvPicPr>
          <p:nvPr/>
        </p:nvPicPr>
        <p:blipFill>
          <a:blip r:embed="rId3"/>
          <a:stretch>
            <a:fillRect/>
          </a:stretch>
        </p:blipFill>
        <p:spPr>
          <a:xfrm>
            <a:off x="5592405" y="2198600"/>
            <a:ext cx="408719" cy="467107"/>
          </a:xfrm>
          <a:prstGeom prst="rect">
            <a:avLst/>
          </a:prstGeom>
        </p:spPr>
      </p:pic>
      <p:sp>
        <p:nvSpPr>
          <p:cNvPr id="12" name="Frame 11">
            <a:extLst>
              <a:ext uri="{FF2B5EF4-FFF2-40B4-BE49-F238E27FC236}">
                <a16:creationId xmlns:a16="http://schemas.microsoft.com/office/drawing/2014/main" id="{9D245FF1-6051-084C-B658-214FDB004027}"/>
              </a:ext>
            </a:extLst>
          </p:cNvPr>
          <p:cNvSpPr/>
          <p:nvPr/>
        </p:nvSpPr>
        <p:spPr>
          <a:xfrm>
            <a:off x="5419722" y="2063853"/>
            <a:ext cx="1912695" cy="736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754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5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object does Pike think should go in an ideal drink? (p. 268) </a:t>
            </a:r>
          </a:p>
          <a:p>
            <a:endParaRPr lang="en-US" dirty="0"/>
          </a:p>
        </p:txBody>
      </p:sp>
      <p:pic>
        <p:nvPicPr>
          <p:cNvPr id="4" name="Picture 3" descr="Chart&#10;&#10;Description automatically generated">
            <a:extLst>
              <a:ext uri="{FF2B5EF4-FFF2-40B4-BE49-F238E27FC236}">
                <a16:creationId xmlns:a16="http://schemas.microsoft.com/office/drawing/2014/main" id="{BD8D3547-749F-1148-868E-7BACD1BEC4AE}"/>
              </a:ext>
            </a:extLst>
          </p:cNvPr>
          <p:cNvPicPr>
            <a:picLocks noChangeAspect="1"/>
          </p:cNvPicPr>
          <p:nvPr/>
        </p:nvPicPr>
        <p:blipFill rotWithShape="1">
          <a:blip r:embed="rId2"/>
          <a:srcRect l="10965" r="3472" b="-1"/>
          <a:stretch/>
        </p:blipFill>
        <p:spPr>
          <a:xfrm>
            <a:off x="6001125" y="488577"/>
            <a:ext cx="5606425" cy="5880845"/>
          </a:xfrm>
          <a:prstGeom prst="rect">
            <a:avLst/>
          </a:prstGeom>
        </p:spPr>
      </p:pic>
      <p:pic>
        <p:nvPicPr>
          <p:cNvPr id="5" name="Picture 4" descr="Text, whiteboard&#10;&#10;Description automatically generated">
            <a:extLst>
              <a:ext uri="{FF2B5EF4-FFF2-40B4-BE49-F238E27FC236}">
                <a16:creationId xmlns:a16="http://schemas.microsoft.com/office/drawing/2014/main" id="{F142D7E4-55A3-584D-A4B3-6AACC050F2DB}"/>
              </a:ext>
            </a:extLst>
          </p:cNvPr>
          <p:cNvPicPr>
            <a:picLocks noChangeAspect="1"/>
          </p:cNvPicPr>
          <p:nvPr/>
        </p:nvPicPr>
        <p:blipFill>
          <a:blip r:embed="rId3"/>
          <a:stretch>
            <a:fillRect/>
          </a:stretch>
        </p:blipFill>
        <p:spPr>
          <a:xfrm>
            <a:off x="5592405" y="2198600"/>
            <a:ext cx="408719" cy="467107"/>
          </a:xfrm>
          <a:prstGeom prst="rect">
            <a:avLst/>
          </a:prstGeom>
        </p:spPr>
      </p:pic>
      <p:sp>
        <p:nvSpPr>
          <p:cNvPr id="6" name="Frame 5">
            <a:extLst>
              <a:ext uri="{FF2B5EF4-FFF2-40B4-BE49-F238E27FC236}">
                <a16:creationId xmlns:a16="http://schemas.microsoft.com/office/drawing/2014/main" id="{493EB88C-C144-8A43-8B8E-1470D06F9887}"/>
              </a:ext>
            </a:extLst>
          </p:cNvPr>
          <p:cNvSpPr/>
          <p:nvPr/>
        </p:nvSpPr>
        <p:spPr>
          <a:xfrm>
            <a:off x="8493071" y="2812513"/>
            <a:ext cx="2860729" cy="616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770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5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What object does Pike think should go in an ideal drink? (p. 268) </a:t>
            </a:r>
          </a:p>
          <a:p>
            <a:endParaRPr lang="en-US" dirty="0"/>
          </a:p>
        </p:txBody>
      </p:sp>
      <p:pic>
        <p:nvPicPr>
          <p:cNvPr id="7" name="Picture 6" descr="Diagram&#10;&#10;Description automatically generated">
            <a:extLst>
              <a:ext uri="{FF2B5EF4-FFF2-40B4-BE49-F238E27FC236}">
                <a16:creationId xmlns:a16="http://schemas.microsoft.com/office/drawing/2014/main" id="{24F0FF37-E569-2744-B5D2-CC677E31C7AD}"/>
              </a:ext>
            </a:extLst>
          </p:cNvPr>
          <p:cNvPicPr>
            <a:picLocks noChangeAspect="1"/>
          </p:cNvPicPr>
          <p:nvPr/>
        </p:nvPicPr>
        <p:blipFill>
          <a:blip r:embed="rId2"/>
          <a:stretch>
            <a:fillRect/>
          </a:stretch>
        </p:blipFill>
        <p:spPr>
          <a:xfrm>
            <a:off x="5612754" y="844550"/>
            <a:ext cx="5461000" cy="5168900"/>
          </a:xfrm>
          <a:prstGeom prst="rect">
            <a:avLst/>
          </a:prstGeom>
        </p:spPr>
      </p:pic>
      <p:sp>
        <p:nvSpPr>
          <p:cNvPr id="8" name="Frame 7">
            <a:extLst>
              <a:ext uri="{FF2B5EF4-FFF2-40B4-BE49-F238E27FC236}">
                <a16:creationId xmlns:a16="http://schemas.microsoft.com/office/drawing/2014/main" id="{AF5C155D-F403-9048-B61B-A85F2E4B3322}"/>
              </a:ext>
            </a:extLst>
          </p:cNvPr>
          <p:cNvSpPr/>
          <p:nvPr/>
        </p:nvSpPr>
        <p:spPr>
          <a:xfrm>
            <a:off x="8369085" y="2812513"/>
            <a:ext cx="2704669" cy="616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704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7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Stalin's nickname for Kim Jong Il: the little _________ </a:t>
            </a:r>
          </a:p>
          <a:p>
            <a:pPr marL="228600" indent="0">
              <a:buNone/>
            </a:pPr>
            <a:r>
              <a:rPr lang="en-US" dirty="0"/>
              <a:t>(p. 256)</a:t>
            </a:r>
            <a:br>
              <a:rPr lang="en-US" dirty="0"/>
            </a:br>
            <a:endParaRPr lang="en-US" dirty="0"/>
          </a:p>
          <a:p>
            <a:endParaRPr lang="en-US" dirty="0"/>
          </a:p>
        </p:txBody>
      </p:sp>
      <p:pic>
        <p:nvPicPr>
          <p:cNvPr id="7" name="Picture 6" descr="Diagram&#10;&#10;Description automatically generated">
            <a:extLst>
              <a:ext uri="{FF2B5EF4-FFF2-40B4-BE49-F238E27FC236}">
                <a16:creationId xmlns:a16="http://schemas.microsoft.com/office/drawing/2014/main" id="{24F0FF37-E569-2744-B5D2-CC677E31C7AD}"/>
              </a:ext>
            </a:extLst>
          </p:cNvPr>
          <p:cNvPicPr>
            <a:picLocks noChangeAspect="1"/>
          </p:cNvPicPr>
          <p:nvPr/>
        </p:nvPicPr>
        <p:blipFill>
          <a:blip r:embed="rId2"/>
          <a:stretch>
            <a:fillRect/>
          </a:stretch>
        </p:blipFill>
        <p:spPr>
          <a:xfrm>
            <a:off x="5612754" y="844550"/>
            <a:ext cx="5461000" cy="5168900"/>
          </a:xfrm>
          <a:prstGeom prst="rect">
            <a:avLst/>
          </a:prstGeom>
        </p:spPr>
      </p:pic>
      <p:sp>
        <p:nvSpPr>
          <p:cNvPr id="5" name="Frame 4">
            <a:extLst>
              <a:ext uri="{FF2B5EF4-FFF2-40B4-BE49-F238E27FC236}">
                <a16:creationId xmlns:a16="http://schemas.microsoft.com/office/drawing/2014/main" id="{0CF6370D-3FC8-D543-8703-52E053F04F0D}"/>
              </a:ext>
            </a:extLst>
          </p:cNvPr>
          <p:cNvSpPr/>
          <p:nvPr/>
        </p:nvSpPr>
        <p:spPr>
          <a:xfrm>
            <a:off x="6096000" y="3479369"/>
            <a:ext cx="4535837" cy="616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80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7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Stalin's nickname for Kim Jong Il: the little _________ </a:t>
            </a:r>
          </a:p>
          <a:p>
            <a:pPr marL="228600" indent="0">
              <a:buNone/>
            </a:pPr>
            <a:r>
              <a:rPr lang="en-US" dirty="0"/>
              <a:t>(p. 256)</a:t>
            </a:r>
            <a:br>
              <a:rPr lang="en-US" dirty="0"/>
            </a:br>
            <a:endParaRPr lang="en-US" dirty="0"/>
          </a:p>
          <a:p>
            <a:endParaRPr lang="en-US" dirty="0"/>
          </a:p>
        </p:txBody>
      </p:sp>
      <p:pic>
        <p:nvPicPr>
          <p:cNvPr id="5" name="Picture 4" descr="A picture containing crossword, clock&#10;&#10;Description automatically generated">
            <a:extLst>
              <a:ext uri="{FF2B5EF4-FFF2-40B4-BE49-F238E27FC236}">
                <a16:creationId xmlns:a16="http://schemas.microsoft.com/office/drawing/2014/main" id="{DC9230FC-D4D0-A84C-BC9A-9CDAD04B7BB0}"/>
              </a:ext>
            </a:extLst>
          </p:cNvPr>
          <p:cNvPicPr>
            <a:picLocks noChangeAspect="1"/>
          </p:cNvPicPr>
          <p:nvPr/>
        </p:nvPicPr>
        <p:blipFill>
          <a:blip r:embed="rId2"/>
          <a:stretch>
            <a:fillRect/>
          </a:stretch>
        </p:blipFill>
        <p:spPr>
          <a:xfrm>
            <a:off x="5018006" y="914400"/>
            <a:ext cx="5689600" cy="5029200"/>
          </a:xfrm>
          <a:prstGeom prst="rect">
            <a:avLst/>
          </a:prstGeom>
        </p:spPr>
      </p:pic>
      <p:sp>
        <p:nvSpPr>
          <p:cNvPr id="8" name="Frame 7">
            <a:extLst>
              <a:ext uri="{FF2B5EF4-FFF2-40B4-BE49-F238E27FC236}">
                <a16:creationId xmlns:a16="http://schemas.microsoft.com/office/drawing/2014/main" id="{1ADE9A89-282A-EC41-BF69-FB0BE0691115}"/>
              </a:ext>
            </a:extLst>
          </p:cNvPr>
          <p:cNvSpPr/>
          <p:nvPr/>
        </p:nvSpPr>
        <p:spPr>
          <a:xfrm>
            <a:off x="5517397" y="3429000"/>
            <a:ext cx="4613327" cy="616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236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8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color of Marshal </a:t>
            </a:r>
            <a:r>
              <a:rPr lang="en-US" dirty="0" err="1"/>
              <a:t>Meretskov's</a:t>
            </a:r>
            <a:r>
              <a:rPr lang="en-US" dirty="0"/>
              <a:t> car (p. 247)</a:t>
            </a:r>
            <a:br>
              <a:rPr lang="en-US" dirty="0"/>
            </a:br>
            <a:endParaRPr lang="en-US" dirty="0"/>
          </a:p>
        </p:txBody>
      </p:sp>
      <p:pic>
        <p:nvPicPr>
          <p:cNvPr id="5" name="Picture 4" descr="A picture containing crossword, clock&#10;&#10;Description automatically generated">
            <a:extLst>
              <a:ext uri="{FF2B5EF4-FFF2-40B4-BE49-F238E27FC236}">
                <a16:creationId xmlns:a16="http://schemas.microsoft.com/office/drawing/2014/main" id="{CF85984D-713F-8E47-87A1-5C0559059F3A}"/>
              </a:ext>
            </a:extLst>
          </p:cNvPr>
          <p:cNvPicPr>
            <a:picLocks noChangeAspect="1"/>
          </p:cNvPicPr>
          <p:nvPr/>
        </p:nvPicPr>
        <p:blipFill>
          <a:blip r:embed="rId2"/>
          <a:stretch>
            <a:fillRect/>
          </a:stretch>
        </p:blipFill>
        <p:spPr>
          <a:xfrm>
            <a:off x="5018006" y="914400"/>
            <a:ext cx="5689600" cy="5029200"/>
          </a:xfrm>
          <a:prstGeom prst="rect">
            <a:avLst/>
          </a:prstGeom>
        </p:spPr>
      </p:pic>
      <p:sp>
        <p:nvSpPr>
          <p:cNvPr id="6" name="Frame 5">
            <a:extLst>
              <a:ext uri="{FF2B5EF4-FFF2-40B4-BE49-F238E27FC236}">
                <a16:creationId xmlns:a16="http://schemas.microsoft.com/office/drawing/2014/main" id="{8AC73EF4-B90E-3A4C-93C1-E3142398C6FD}"/>
              </a:ext>
            </a:extLst>
          </p:cNvPr>
          <p:cNvSpPr/>
          <p:nvPr/>
        </p:nvSpPr>
        <p:spPr>
          <a:xfrm>
            <a:off x="8477573" y="4393769"/>
            <a:ext cx="1921790" cy="616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670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8C7-E583-9741-A84D-6DADBDD2CF47}"/>
              </a:ext>
            </a:extLst>
          </p:cNvPr>
          <p:cNvSpPr>
            <a:spLocks noGrp="1"/>
          </p:cNvSpPr>
          <p:nvPr>
            <p:ph type="title"/>
          </p:nvPr>
        </p:nvSpPr>
        <p:spPr/>
        <p:txBody>
          <a:bodyPr/>
          <a:lstStyle/>
          <a:p>
            <a:r>
              <a:rPr lang="en-US" dirty="0"/>
              <a:t>8 across</a:t>
            </a:r>
          </a:p>
        </p:txBody>
      </p:sp>
      <p:sp>
        <p:nvSpPr>
          <p:cNvPr id="3" name="Content Placeholder 2">
            <a:extLst>
              <a:ext uri="{FF2B5EF4-FFF2-40B4-BE49-F238E27FC236}">
                <a16:creationId xmlns:a16="http://schemas.microsoft.com/office/drawing/2014/main" id="{B46522EC-3D0C-BC40-830A-7DE9D8E53900}"/>
              </a:ext>
            </a:extLst>
          </p:cNvPr>
          <p:cNvSpPr>
            <a:spLocks noGrp="1"/>
          </p:cNvSpPr>
          <p:nvPr>
            <p:ph idx="1"/>
          </p:nvPr>
        </p:nvSpPr>
        <p:spPr>
          <a:xfrm>
            <a:off x="838200" y="2178657"/>
            <a:ext cx="3243943" cy="3998306"/>
          </a:xfrm>
        </p:spPr>
        <p:txBody>
          <a:bodyPr/>
          <a:lstStyle/>
          <a:p>
            <a:pPr marL="228600" indent="0">
              <a:buNone/>
            </a:pPr>
            <a:r>
              <a:rPr lang="en-US" dirty="0"/>
              <a:t>The color of Marshal </a:t>
            </a:r>
            <a:r>
              <a:rPr lang="en-US" dirty="0" err="1"/>
              <a:t>Meretskov's</a:t>
            </a:r>
            <a:r>
              <a:rPr lang="en-US" dirty="0"/>
              <a:t> car (p. 247)</a:t>
            </a:r>
            <a:br>
              <a:rPr lang="en-US" dirty="0"/>
            </a:br>
            <a:endParaRPr lang="en-US" dirty="0"/>
          </a:p>
        </p:txBody>
      </p:sp>
      <p:pic>
        <p:nvPicPr>
          <p:cNvPr id="8" name="Picture 7" descr="A picture containing crossword, clock&#10;&#10;Description automatically generated">
            <a:extLst>
              <a:ext uri="{FF2B5EF4-FFF2-40B4-BE49-F238E27FC236}">
                <a16:creationId xmlns:a16="http://schemas.microsoft.com/office/drawing/2014/main" id="{9A8C79FB-A795-7E4E-BE1E-8395518A1868}"/>
              </a:ext>
            </a:extLst>
          </p:cNvPr>
          <p:cNvPicPr>
            <a:picLocks noChangeAspect="1"/>
          </p:cNvPicPr>
          <p:nvPr/>
        </p:nvPicPr>
        <p:blipFill>
          <a:blip r:embed="rId2"/>
          <a:stretch>
            <a:fillRect/>
          </a:stretch>
        </p:blipFill>
        <p:spPr>
          <a:xfrm>
            <a:off x="5025648" y="857250"/>
            <a:ext cx="5829300" cy="5143500"/>
          </a:xfrm>
          <a:prstGeom prst="rect">
            <a:avLst/>
          </a:prstGeom>
        </p:spPr>
      </p:pic>
      <p:sp>
        <p:nvSpPr>
          <p:cNvPr id="9" name="Frame 8">
            <a:extLst>
              <a:ext uri="{FF2B5EF4-FFF2-40B4-BE49-F238E27FC236}">
                <a16:creationId xmlns:a16="http://schemas.microsoft.com/office/drawing/2014/main" id="{960B6521-3F3B-744C-A1B3-772E2B22C723}"/>
              </a:ext>
            </a:extLst>
          </p:cNvPr>
          <p:cNvSpPr/>
          <p:nvPr/>
        </p:nvSpPr>
        <p:spPr>
          <a:xfrm>
            <a:off x="8477573" y="4494508"/>
            <a:ext cx="1921790" cy="5157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9007949"/>
      </p:ext>
    </p:extLst>
  </p:cSld>
  <p:clrMapOvr>
    <a:masterClrMapping/>
  </p:clrMapOvr>
</p:sld>
</file>

<file path=ppt/theme/theme1.xml><?xml version="1.0" encoding="utf-8"?>
<a:theme xmlns:a="http://schemas.openxmlformats.org/drawingml/2006/main" name="Luminous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40</TotalTime>
  <Words>494</Words>
  <Application>Microsoft Office PowerPoint</Application>
  <PresentationFormat>Widescreen</PresentationFormat>
  <Paragraphs>59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Next LT Pro</vt:lpstr>
      <vt:lpstr>Sabon Next LT</vt:lpstr>
      <vt:lpstr>Wingdings</vt:lpstr>
      <vt:lpstr>LuminousVTI</vt:lpstr>
      <vt:lpstr>Chapter 18-21  Crossword &amp; Questions</vt:lpstr>
      <vt:lpstr>3 across</vt:lpstr>
      <vt:lpstr>3 across</vt:lpstr>
      <vt:lpstr>5 across</vt:lpstr>
      <vt:lpstr>5 across</vt:lpstr>
      <vt:lpstr>7 across</vt:lpstr>
      <vt:lpstr>7 across</vt:lpstr>
      <vt:lpstr>8 across</vt:lpstr>
      <vt:lpstr>8 across</vt:lpstr>
      <vt:lpstr>9 across</vt:lpstr>
      <vt:lpstr>9 across</vt:lpstr>
      <vt:lpstr>1 down</vt:lpstr>
      <vt:lpstr>1 down</vt:lpstr>
      <vt:lpstr>2 down</vt:lpstr>
      <vt:lpstr>2 down</vt:lpstr>
      <vt:lpstr>4 down</vt:lpstr>
      <vt:lpstr>4 down</vt:lpstr>
      <vt:lpstr>6 down</vt:lpstr>
      <vt:lpstr>6 down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18-21  Crossword</dc:title>
  <dc:creator>Julia Serra</dc:creator>
  <cp:lastModifiedBy>Kayla Stalph</cp:lastModifiedBy>
  <cp:revision>4</cp:revision>
  <dcterms:created xsi:type="dcterms:W3CDTF">2020-10-30T17:51:47Z</dcterms:created>
  <dcterms:modified xsi:type="dcterms:W3CDTF">2022-01-26T22:17:39Z</dcterms:modified>
</cp:coreProperties>
</file>