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6858000" cy="9144000"/>
  <p:embeddedFontLst>
    <p:embeddedFont>
      <p:font typeface="Lato" panose="020F0502020204030203" pitchFamily="34" charset="0"/>
      <p:regular r:id="rId33"/>
      <p:bold r:id="rId34"/>
      <p:italic r:id="rId35"/>
      <p:boldItalic r:id="rId36"/>
    </p:embeddedFont>
    <p:embeddedFont>
      <p:font typeface="Raleway" pitchFamily="2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0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2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1.fntdata"/><Relationship Id="rId38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5.fntdata"/><Relationship Id="rId40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3.fntdata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99a06160d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99a06160d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9f7aa8180_0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9f7aa8180_0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99f7aa8180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99f7aa8180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99f7aa8180_0_2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99f7aa8180_0_2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99f7aa8180_0_2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99f7aa8180_0_2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99f7aa8180_0_2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Google Shape;208;g99f7aa8180_0_2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99f7aa8180_0_2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99f7aa8180_0_2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99f7aa8180_0_3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99f7aa8180_0_3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99f7aa8180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99f7aa8180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99f7aa8180_0_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99f7aa8180_0_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99f7aa8180_0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99f7aa8180_0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99a06160de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99a06160de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Goal examples: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Get to know more about other people in the group.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Complete the weekly crossword without using the word-bank.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to get better at figuring out the meaning of unknown words in the book.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Practice conversational skills so I’m more comfortable talking to my neighbors or friends.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practice reading out loud more so I can read a book to x.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 want to practice having conversations over the phone so I can talk to my family.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99f7aa8180_0_3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99f7aa8180_0_3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99f7aa8180_0_3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99f7aa8180_0_3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99f7aa8180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99f7aa8180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99f7aa8180_0_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99f7aa8180_0_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99f7aa8180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99f7aa8180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99f7aa8180_0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1" name="Google Shape;381;g99f7aa8180_0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99a06160d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0" name="Google Shape;400;g99a06160d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99a06160de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99a06160de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g99a06160de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2" name="Google Shape;412;g99a06160de_0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99a06160de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8" name="Google Shape;418;g99a06160de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99a06160de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99a06160de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g99a06160de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4" name="Google Shape;424;g99a06160de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Allan Karlsson - 100 year old man traveling after escaping the Old Folks’ Home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Julius Jonsson - Allan’s traveling partner; thief and owner of Byringe station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Young man in the Never Again jacket / Bolt - member of criminal organization; originally had the suitcase full of money Allan stole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Detective Chief Inspector Aronsson - primary officer investigating Allan’s disappearance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The Boss - leader of the criminal organization Never Again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Bucket - one of the Boss’s henchmen in Never Again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Caracas - one of the Boss’s henchmen in Never Again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Benny - Allan and Julius’s hired chauffeur and traveling companion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Beauty / Gunilla - woman who offers Allan, Julius, and Benny a place to stay for the night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Professor Lundborg - man who ran the asylum where Allan was held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Superintendent Krook - police officer who arrested Allan after he blew up his house in Yxhult (hometown)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Estebán - Allan’s coworker and fellow ignition specialist; soldier in the Spanish republican army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General Franco - general in the opposing side of the Spanish war;man who Allan saves by warning him about the exploding bridge</a:t>
            </a: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8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99f7aa8180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99f7aa8180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99f7aa8180_0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99f7aa8180_0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99f7aa8180_0_2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99f7aa8180_0_2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99f7aa8180_0_2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99f7aa8180_0_2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99f7aa8180_0_2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99f7aa8180_0_2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9f7aa8180_0_2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9f7aa8180_0_2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4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7" name="Google Shape;77;p11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" name="Google Shape;45;p6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" name="Google Shape;59;p8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9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" name="Google Shape;68;p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accent6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Aphasia Book Club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Chapters 6-7</a:t>
            </a:r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"/>
          </p:nvPr>
        </p:nvSpPr>
        <p:spPr>
          <a:xfrm>
            <a:off x="727950" y="2987150"/>
            <a:ext cx="7688100" cy="91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The 100 Year Old Man Who Climbed Out 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the Window and Disappeared</a:t>
            </a:r>
            <a:endParaRPr sz="2000" i="1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i="1"/>
              <a:t> 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September 25, 2020</a:t>
            </a:r>
            <a:endParaRPr sz="2000"/>
          </a:p>
        </p:txBody>
      </p:sp>
      <p:pic>
        <p:nvPicPr>
          <p:cNvPr id="88" name="Google Shape;88;p13"/>
          <p:cNvPicPr preferRelativeResize="0"/>
          <p:nvPr/>
        </p:nvPicPr>
        <p:blipFill rotWithShape="1">
          <a:blip r:embed="rId3">
            <a:alphaModFix/>
          </a:blip>
          <a:srcRect t="2162"/>
          <a:stretch/>
        </p:blipFill>
        <p:spPr>
          <a:xfrm>
            <a:off x="6161050" y="1390675"/>
            <a:ext cx="2003176" cy="3090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Allan and General Franco eat together?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75)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64" name="Google Shape;164;p22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/>
          <p:nvPr/>
        </p:nvSpPr>
        <p:spPr>
          <a:xfrm>
            <a:off x="4961775" y="3284575"/>
            <a:ext cx="17892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2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7" name="Google Shape;167;p22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68" name="Google Shape;168;p22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7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 Allan and General Franco eat together?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75)</a:t>
            </a:r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75" name="Google Shape;175;p23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3"/>
          <p:cNvSpPr/>
          <p:nvPr/>
        </p:nvSpPr>
        <p:spPr>
          <a:xfrm>
            <a:off x="4961775" y="3284575"/>
            <a:ext cx="17892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3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8" name="Google Shape;178;p23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79" name="Google Shape;179;p23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80" name="Google Shape;180;p23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Benny call the woman who lets them stay up all night?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63-64)</a:t>
            </a:r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87" name="Google Shape;187;p24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24"/>
          <p:cNvSpPr/>
          <p:nvPr/>
        </p:nvSpPr>
        <p:spPr>
          <a:xfrm>
            <a:off x="6387425" y="3564125"/>
            <a:ext cx="17892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4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0" name="Google Shape;190;p24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1" name="Google Shape;191;p24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2" name="Google Shape;192;p24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9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Benny call the woman who lets them stay up all night?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63-64)</a:t>
            </a:r>
            <a:endParaRPr/>
          </a:p>
        </p:txBody>
      </p:sp>
      <p:sp>
        <p:nvSpPr>
          <p:cNvPr id="198" name="Google Shape;198;p2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99" name="Google Shape;199;p25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25"/>
          <p:cNvSpPr/>
          <p:nvPr/>
        </p:nvSpPr>
        <p:spPr>
          <a:xfrm>
            <a:off x="6387425" y="3564125"/>
            <a:ext cx="17892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5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3" name="Google Shape;203;p25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5" name="Google Shape;205;p25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arrests Allan after he blows up his house? Superintendent _____.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66)</a:t>
            </a:r>
            <a:endParaRPr/>
          </a:p>
        </p:txBody>
      </p:sp>
      <p:sp>
        <p:nvSpPr>
          <p:cNvPr id="211" name="Google Shape;211;p2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12" name="Google Shape;212;p26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6"/>
          <p:cNvSpPr/>
          <p:nvPr/>
        </p:nvSpPr>
        <p:spPr>
          <a:xfrm>
            <a:off x="7212050" y="4081275"/>
            <a:ext cx="15096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6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5" name="Google Shape;215;p26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6" name="Google Shape;216;p26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7" name="Google Shape;217;p26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10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arrests Allan after he blows up his house? Superintendent _____.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66)</a:t>
            </a:r>
            <a:endParaRPr/>
          </a:p>
        </p:txBody>
      </p:sp>
      <p:sp>
        <p:nvSpPr>
          <p:cNvPr id="224" name="Google Shape;224;p2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25" name="Google Shape;225;p27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/>
          <p:nvPr/>
        </p:nvSpPr>
        <p:spPr>
          <a:xfrm>
            <a:off x="7212050" y="4081275"/>
            <a:ext cx="15096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27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8" name="Google Shape;228;p27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0" name="Google Shape;230;p27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27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2" name="Google Shape;232;p27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Julius steal from the gas station?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59)</a:t>
            </a:r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39" name="Google Shape;239;p28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8"/>
          <p:cNvSpPr/>
          <p:nvPr/>
        </p:nvSpPr>
        <p:spPr>
          <a:xfrm rot="5400000">
            <a:off x="7568425" y="761800"/>
            <a:ext cx="13839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28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28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4" name="Google Shape;244;p28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p28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6" name="Google Shape;246;p28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Julius steal from the gas station?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59)</a:t>
            </a:r>
            <a:endParaRPr/>
          </a:p>
        </p:txBody>
      </p:sp>
      <p:sp>
        <p:nvSpPr>
          <p:cNvPr id="252" name="Google Shape;252;p2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29"/>
          <p:cNvSpPr/>
          <p:nvPr/>
        </p:nvSpPr>
        <p:spPr>
          <a:xfrm rot="5400000">
            <a:off x="7568425" y="761800"/>
            <a:ext cx="13839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29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6" name="Google Shape;256;p29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7" name="Google Shape;257;p29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8" name="Google Shape;258;p29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9" name="Google Shape;259;p29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0" name="Google Shape;260;p29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p29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clothing does Allan take from the body of the man from Never Again?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47)</a:t>
            </a:r>
            <a:endParaRPr/>
          </a:p>
        </p:txBody>
      </p:sp>
      <p:sp>
        <p:nvSpPr>
          <p:cNvPr id="267" name="Google Shape;267;p30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/>
          <p:nvPr/>
        </p:nvSpPr>
        <p:spPr>
          <a:xfrm rot="5400000">
            <a:off x="6436300" y="1292925"/>
            <a:ext cx="13839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0" name="Google Shape;270;p30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3" name="Google Shape;273;p30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4" name="Google Shape;274;p30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30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6" name="Google Shape;276;p30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3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clothing does Allan take from the body of the man from Never Again?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47)</a:t>
            </a:r>
            <a:endParaRPr/>
          </a:p>
        </p:txBody>
      </p:sp>
      <p:sp>
        <p:nvSpPr>
          <p:cNvPr id="282" name="Google Shape;282;p3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83" name="Google Shape;283;p31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284" name="Google Shape;284;p31"/>
          <p:cNvSpPr/>
          <p:nvPr/>
        </p:nvSpPr>
        <p:spPr>
          <a:xfrm rot="5400000">
            <a:off x="6436300" y="1292925"/>
            <a:ext cx="13839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1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6865300" y="782625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O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>
            <a:spLocks noGrp="1"/>
          </p:cNvSpPr>
          <p:nvPr>
            <p:ph type="title"/>
          </p:nvPr>
        </p:nvSpPr>
        <p:spPr>
          <a:xfrm>
            <a:off x="793850" y="1392125"/>
            <a:ext cx="7521300" cy="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Breakout Groups </a:t>
            </a:r>
            <a:endParaRPr sz="2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/>
              <a:t>(5-10 minutes) </a:t>
            </a:r>
            <a:endParaRPr sz="2800"/>
          </a:p>
        </p:txBody>
      </p:sp>
      <p:sp>
        <p:nvSpPr>
          <p:cNvPr id="94" name="Google Shape;94;p14"/>
          <p:cNvSpPr txBox="1">
            <a:spLocks noGrp="1"/>
          </p:cNvSpPr>
          <p:nvPr>
            <p:ph type="body" idx="1"/>
          </p:nvPr>
        </p:nvSpPr>
        <p:spPr>
          <a:xfrm>
            <a:off x="882050" y="2704975"/>
            <a:ext cx="7818000" cy="18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" sz="2300">
                <a:solidFill>
                  <a:srgbClr val="000000"/>
                </a:solidFill>
              </a:rPr>
              <a:t>What is your personal goal for book club this year? </a:t>
            </a:r>
            <a:endParaRPr sz="23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</a:rPr>
              <a:t>What do you want to learn? What do you want to practice?</a:t>
            </a:r>
            <a:endParaRPr sz="2300">
              <a:solidFill>
                <a:srgbClr val="000000"/>
              </a:solidFill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300">
              <a:solidFill>
                <a:srgbClr val="000000"/>
              </a:solidFill>
            </a:endParaRPr>
          </a:p>
          <a:p>
            <a:pPr marL="457200" lvl="0" indent="-374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AutoNum type="arabicPeriod"/>
            </a:pPr>
            <a:r>
              <a:rPr lang="en" sz="2300">
                <a:solidFill>
                  <a:srgbClr val="000000"/>
                </a:solidFill>
              </a:rPr>
              <a:t>Are you doing anything fun this weekend?  </a:t>
            </a:r>
            <a:endParaRPr sz="23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23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3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Julius and Allan put the young man’s body in a shipping container. Where is the container headed?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52)</a:t>
            </a:r>
            <a:endParaRPr/>
          </a:p>
        </p:txBody>
      </p:sp>
      <p:sp>
        <p:nvSpPr>
          <p:cNvPr id="298" name="Google Shape;298;p3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99" name="Google Shape;299;p32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2"/>
          <p:cNvSpPr/>
          <p:nvPr/>
        </p:nvSpPr>
        <p:spPr>
          <a:xfrm rot="5400000">
            <a:off x="5115525" y="2543900"/>
            <a:ext cx="29073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2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2" name="Google Shape;302;p32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3" name="Google Shape;303;p32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32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5" name="Google Shape;305;p32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6" name="Google Shape;306;p32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7" name="Google Shape;307;p32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8" name="Google Shape;308;p32"/>
          <p:cNvSpPr txBox="1"/>
          <p:nvPr/>
        </p:nvSpPr>
        <p:spPr>
          <a:xfrm>
            <a:off x="6865300" y="782625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O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3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Julius and Allan put the young man’s body in a shipping container. Where is the container headed?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52)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3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15" name="Google Shape;315;p33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3"/>
          <p:cNvSpPr/>
          <p:nvPr/>
        </p:nvSpPr>
        <p:spPr>
          <a:xfrm rot="5400000">
            <a:off x="5115525" y="2543900"/>
            <a:ext cx="29073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3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8" name="Google Shape;318;p33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19" name="Google Shape;319;p33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0" name="Google Shape;320;p33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1" name="Google Shape;321;p33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2" name="Google Shape;322;p33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3" name="Google Shape;323;p33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4" name="Google Shape;324;p33"/>
          <p:cNvSpPr txBox="1"/>
          <p:nvPr/>
        </p:nvSpPr>
        <p:spPr>
          <a:xfrm>
            <a:off x="6865300" y="782625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O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25" name="Google Shape;325;p33"/>
          <p:cNvSpPr txBox="1"/>
          <p:nvPr/>
        </p:nvSpPr>
        <p:spPr>
          <a:xfrm>
            <a:off x="6306225" y="1263725"/>
            <a:ext cx="5259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_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B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4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money is actually in the suitcase?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 million crowns.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46)</a:t>
            </a:r>
            <a:endParaRPr/>
          </a:p>
        </p:txBody>
      </p:sp>
      <p:sp>
        <p:nvSpPr>
          <p:cNvPr id="331" name="Google Shape;331;p34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2" name="Google Shape;332;p34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34"/>
          <p:cNvSpPr/>
          <p:nvPr/>
        </p:nvSpPr>
        <p:spPr>
          <a:xfrm rot="5400000">
            <a:off x="7260950" y="3040100"/>
            <a:ext cx="14118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34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5" name="Google Shape;335;p34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p34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7" name="Google Shape;337;p34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8" name="Google Shape;338;p34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9" name="Google Shape;339;p34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0" name="Google Shape;340;p34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1" name="Google Shape;341;p34"/>
          <p:cNvSpPr txBox="1"/>
          <p:nvPr/>
        </p:nvSpPr>
        <p:spPr>
          <a:xfrm>
            <a:off x="6865300" y="782625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O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2" name="Google Shape;342;p34"/>
          <p:cNvSpPr txBox="1"/>
          <p:nvPr/>
        </p:nvSpPr>
        <p:spPr>
          <a:xfrm>
            <a:off x="6306225" y="1263725"/>
            <a:ext cx="5259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_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B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much money is actually in the suitcase?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_____ million crowns.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46)</a:t>
            </a:r>
            <a:endParaRPr/>
          </a:p>
        </p:txBody>
      </p:sp>
      <p:sp>
        <p:nvSpPr>
          <p:cNvPr id="348" name="Google Shape;348;p35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9" name="Google Shape;349;p35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50" name="Google Shape;350;p35"/>
          <p:cNvSpPr/>
          <p:nvPr/>
        </p:nvSpPr>
        <p:spPr>
          <a:xfrm rot="5400000">
            <a:off x="7260950" y="3040100"/>
            <a:ext cx="14118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35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2" name="Google Shape;352;p35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3" name="Google Shape;353;p35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4" name="Google Shape;354;p35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5" name="Google Shape;355;p35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6" name="Google Shape;356;p35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7" name="Google Shape;357;p35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8" name="Google Shape;358;p35"/>
          <p:cNvSpPr txBox="1"/>
          <p:nvPr/>
        </p:nvSpPr>
        <p:spPr>
          <a:xfrm>
            <a:off x="6865300" y="782625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O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59" name="Google Shape;359;p35"/>
          <p:cNvSpPr txBox="1"/>
          <p:nvPr/>
        </p:nvSpPr>
        <p:spPr>
          <a:xfrm>
            <a:off x="6306225" y="1263725"/>
            <a:ext cx="5259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_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B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0" name="Google Shape;360;p35"/>
          <p:cNvSpPr txBox="1"/>
          <p:nvPr/>
        </p:nvSpPr>
        <p:spPr>
          <a:xfrm>
            <a:off x="7703900" y="251585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F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 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F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T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does the boss send to find Bolt, the young man from Never Again who went missing?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51)</a:t>
            </a:r>
            <a:endParaRPr/>
          </a:p>
        </p:txBody>
      </p:sp>
      <p:sp>
        <p:nvSpPr>
          <p:cNvPr id="366" name="Google Shape;366;p3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67" name="Google Shape;367;p36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36"/>
          <p:cNvSpPr/>
          <p:nvPr/>
        </p:nvSpPr>
        <p:spPr>
          <a:xfrm rot="5400000">
            <a:off x="6604075" y="3920600"/>
            <a:ext cx="16074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36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0" name="Google Shape;370;p36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1" name="Google Shape;371;p36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2" name="Google Shape;372;p36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3" name="Google Shape;373;p36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p36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5" name="Google Shape;375;p36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6" name="Google Shape;376;p36"/>
          <p:cNvSpPr txBox="1"/>
          <p:nvPr/>
        </p:nvSpPr>
        <p:spPr>
          <a:xfrm>
            <a:off x="6865300" y="782625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O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7" name="Google Shape;377;p36"/>
          <p:cNvSpPr txBox="1"/>
          <p:nvPr/>
        </p:nvSpPr>
        <p:spPr>
          <a:xfrm>
            <a:off x="6306225" y="1263725"/>
            <a:ext cx="5259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_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B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8" name="Google Shape;378;p36"/>
          <p:cNvSpPr txBox="1"/>
          <p:nvPr/>
        </p:nvSpPr>
        <p:spPr>
          <a:xfrm>
            <a:off x="7703900" y="251585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F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 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F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T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3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8 DOWN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does the boss send to find Bolt, the young man from Never Again who went missing?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51)</a:t>
            </a:r>
            <a:endParaRPr/>
          </a:p>
        </p:txBody>
      </p:sp>
      <p:sp>
        <p:nvSpPr>
          <p:cNvPr id="384" name="Google Shape;384;p3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85" name="Google Shape;385;p37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37"/>
          <p:cNvSpPr/>
          <p:nvPr/>
        </p:nvSpPr>
        <p:spPr>
          <a:xfrm rot="5400000">
            <a:off x="6604075" y="3920600"/>
            <a:ext cx="16074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7" name="Google Shape;387;p37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8" name="Google Shape;388;p37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89" name="Google Shape;389;p37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0" name="Google Shape;390;p37"/>
          <p:cNvSpPr txBox="1"/>
          <p:nvPr/>
        </p:nvSpPr>
        <p:spPr>
          <a:xfrm>
            <a:off x="4876575" y="32845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P      A    E      L     L    A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1" name="Google Shape;391;p37"/>
          <p:cNvSpPr txBox="1"/>
          <p:nvPr/>
        </p:nvSpPr>
        <p:spPr>
          <a:xfrm>
            <a:off x="6300875" y="35641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     E     A     U     T    Y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2" name="Google Shape;392;p37"/>
          <p:cNvSpPr txBox="1"/>
          <p:nvPr/>
        </p:nvSpPr>
        <p:spPr>
          <a:xfrm>
            <a:off x="7138150" y="4012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K     R     O    O     K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3" name="Google Shape;393;p37"/>
          <p:cNvSpPr txBox="1"/>
          <p:nvPr/>
        </p:nvSpPr>
        <p:spPr>
          <a:xfrm>
            <a:off x="8022725" y="25150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Y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4" name="Google Shape;394;p37"/>
          <p:cNvSpPr txBox="1"/>
          <p:nvPr/>
        </p:nvSpPr>
        <p:spPr>
          <a:xfrm>
            <a:off x="6865300" y="782625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H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O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6306225" y="1263725"/>
            <a:ext cx="5259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A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D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S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_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B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A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7703900" y="2515850"/>
            <a:ext cx="525900" cy="152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F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 I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F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T  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97" name="Google Shape;397;p37"/>
          <p:cNvSpPr txBox="1"/>
          <p:nvPr/>
        </p:nvSpPr>
        <p:spPr>
          <a:xfrm>
            <a:off x="7144825" y="3332775"/>
            <a:ext cx="525900" cy="186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B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C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E</a:t>
            </a:r>
            <a:endParaRPr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 T      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p38"/>
          <p:cNvSpPr txBox="1">
            <a:spLocks noGrp="1"/>
          </p:cNvSpPr>
          <p:nvPr>
            <p:ph type="title"/>
          </p:nvPr>
        </p:nvSpPr>
        <p:spPr>
          <a:xfrm>
            <a:off x="411775" y="586125"/>
            <a:ext cx="8004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 Question 1</a:t>
            </a:r>
            <a:endParaRPr/>
          </a:p>
        </p:txBody>
      </p:sp>
      <p:sp>
        <p:nvSpPr>
          <p:cNvPr id="403" name="Google Shape;403;p38"/>
          <p:cNvSpPr txBox="1">
            <a:spLocks noGrp="1"/>
          </p:cNvSpPr>
          <p:nvPr>
            <p:ph type="body" idx="1"/>
          </p:nvPr>
        </p:nvSpPr>
        <p:spPr>
          <a:xfrm>
            <a:off x="350550" y="1386450"/>
            <a:ext cx="8615100" cy="361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Worksheet A</a:t>
            </a:r>
            <a:endParaRPr sz="180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Allan and Julius find the suitcase full of 50 million crowns (about $5.7 million). Would you keep the money if you found it? If so, what would you do with it? (page 46)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Worksheet B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Allan and Julius find the suitcase full of 5,000,00 crowns (about $570,000). If you found this money, would you keep it? (page 46)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a. Yes, I would keep it for myself and spend it.</a:t>
            </a:r>
            <a:endParaRPr sz="18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b. No, I would turn the money in to the police.</a:t>
            </a:r>
            <a:endParaRPr sz="18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c. I would give the money away to someone who needed it.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sz="1800" b="1" u="sng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9"/>
          <p:cNvSpPr txBox="1">
            <a:spLocks noGrp="1"/>
          </p:cNvSpPr>
          <p:nvPr>
            <p:ph type="title"/>
          </p:nvPr>
        </p:nvSpPr>
        <p:spPr>
          <a:xfrm>
            <a:off x="411775" y="586125"/>
            <a:ext cx="80046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 Question 2</a:t>
            </a:r>
            <a:endParaRPr/>
          </a:p>
        </p:txBody>
      </p:sp>
      <p:sp>
        <p:nvSpPr>
          <p:cNvPr id="409" name="Google Shape;409;p39"/>
          <p:cNvSpPr txBox="1">
            <a:spLocks noGrp="1"/>
          </p:cNvSpPr>
          <p:nvPr>
            <p:ph type="body" idx="1"/>
          </p:nvPr>
        </p:nvSpPr>
        <p:spPr>
          <a:xfrm>
            <a:off x="328200" y="1306825"/>
            <a:ext cx="8557800" cy="37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Worksheet A</a:t>
            </a:r>
            <a:endParaRPr sz="180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Inspector Aronsson receives a tip after someone sees Allan in a car with Benny, but dismisses it because he feels he can “distinguish between good and bad tips” (pages 58-59). How do you determine if someone is telling the truth? Have you ever doubted a story that turned out to be true?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Worksheet B</a:t>
            </a:r>
            <a:endParaRPr sz="180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Why does Inspector Aronsson ignore the tip from the person who saw Allan in the car with Benny? (pages 58-59)</a:t>
            </a:r>
            <a:endParaRPr sz="18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a. He wants to visit the Old Folks’ Home first</a:t>
            </a:r>
            <a:endParaRPr sz="18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b. He doesn’t believe the tip is true</a:t>
            </a:r>
            <a:endParaRPr sz="18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c. He has too many other cases to worry about</a:t>
            </a:r>
            <a:endParaRPr sz="1800">
              <a:solidFill>
                <a:srgbClr val="000000"/>
              </a:solidFill>
            </a:endParaRPr>
          </a:p>
          <a:p>
            <a:pPr marL="4572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d. He sends another detective out to investigate the tip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40"/>
          <p:cNvSpPr txBox="1">
            <a:spLocks noGrp="1"/>
          </p:cNvSpPr>
          <p:nvPr>
            <p:ph type="title"/>
          </p:nvPr>
        </p:nvSpPr>
        <p:spPr>
          <a:xfrm>
            <a:off x="366475" y="602050"/>
            <a:ext cx="80499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 Question 3</a:t>
            </a:r>
            <a:endParaRPr/>
          </a:p>
        </p:txBody>
      </p:sp>
      <p:sp>
        <p:nvSpPr>
          <p:cNvPr id="415" name="Google Shape;415;p40"/>
          <p:cNvSpPr txBox="1">
            <a:spLocks noGrp="1"/>
          </p:cNvSpPr>
          <p:nvPr>
            <p:ph type="body" idx="1"/>
          </p:nvPr>
        </p:nvSpPr>
        <p:spPr>
          <a:xfrm>
            <a:off x="366475" y="1386450"/>
            <a:ext cx="8360100" cy="35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Worksheet A</a:t>
            </a:r>
            <a:endParaRPr sz="180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Julius offers to pay Benny 100,000 crowns (about $11,400) for his car and to be their chauffeur (page 54). Would you take him up on this strange job offer? What’s the strangest job you’ve ever done?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Worksheet B</a:t>
            </a:r>
            <a:endParaRPr sz="180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Julius offers to pay Benny 100,000 crowns (about $11,400) for his car and to be their chauffeur (page 54). How likely would you be to accept this strange job offer?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Not Likely 		Somewhat Likely 		Very Likely</a:t>
            </a:r>
            <a:endParaRPr sz="1800">
              <a:solidFill>
                <a:srgbClr val="000000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0 	1 	2 	3 	4 	5 	6 	7 	8	 9	 10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1"/>
          <p:cNvSpPr txBox="1">
            <a:spLocks noGrp="1"/>
          </p:cNvSpPr>
          <p:nvPr>
            <p:ph type="title"/>
          </p:nvPr>
        </p:nvSpPr>
        <p:spPr>
          <a:xfrm>
            <a:off x="350550" y="570200"/>
            <a:ext cx="80658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Worksheet Question 4</a:t>
            </a:r>
            <a:endParaRPr/>
          </a:p>
        </p:txBody>
      </p:sp>
      <p:sp>
        <p:nvSpPr>
          <p:cNvPr id="421" name="Google Shape;421;p41"/>
          <p:cNvSpPr txBox="1">
            <a:spLocks noGrp="1"/>
          </p:cNvSpPr>
          <p:nvPr>
            <p:ph type="body" idx="1"/>
          </p:nvPr>
        </p:nvSpPr>
        <p:spPr>
          <a:xfrm>
            <a:off x="350550" y="1338675"/>
            <a:ext cx="8439900" cy="34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Worksheet A</a:t>
            </a:r>
            <a:endParaRPr sz="180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When the younger Allan returns to his childhood home after his time in the asylum, he decides to blow up the house (pages 65-66). What do you think about this act as a symbol of moving on? Have you ever done anything symbolic when making a new start?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000000"/>
                </a:solidFill>
              </a:rPr>
              <a:t>Worksheet B</a:t>
            </a:r>
            <a:endParaRPr sz="1800" u="sng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What does Allan do when he returns to his childhood home? (pages 65-66)</a:t>
            </a:r>
            <a:endParaRPr sz="1800">
              <a:solidFill>
                <a:srgbClr val="000000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a. Turns it into a factory for making explosives</a:t>
            </a:r>
            <a:endParaRPr sz="1800">
              <a:solidFill>
                <a:srgbClr val="000000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b. Sells it to a local merchant</a:t>
            </a:r>
            <a:endParaRPr sz="1800">
              <a:solidFill>
                <a:srgbClr val="000000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c. Blows up the house</a:t>
            </a:r>
            <a:endParaRPr sz="1800">
              <a:solidFill>
                <a:srgbClr val="000000"/>
              </a:solidFill>
            </a:endParaRPr>
          </a:p>
          <a:p>
            <a:pPr marL="91440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d. Walks away without doing anything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29450" y="1690975"/>
            <a:ext cx="3929400" cy="27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Does anyone have any remaining questions or comments about chapters 1 -5?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5"/>
          <p:cNvPicPr preferRelativeResize="0"/>
          <p:nvPr/>
        </p:nvPicPr>
        <p:blipFill rotWithShape="1">
          <a:blip r:embed="rId3">
            <a:alphaModFix/>
          </a:blip>
          <a:srcRect l="24115"/>
          <a:stretch/>
        </p:blipFill>
        <p:spPr>
          <a:xfrm>
            <a:off x="5320150" y="1690975"/>
            <a:ext cx="3153574" cy="2480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42"/>
          <p:cNvSpPr txBox="1">
            <a:spLocks noGrp="1"/>
          </p:cNvSpPr>
          <p:nvPr>
            <p:ph type="body" idx="1"/>
          </p:nvPr>
        </p:nvSpPr>
        <p:spPr>
          <a:xfrm>
            <a:off x="382400" y="1370525"/>
            <a:ext cx="8405100" cy="336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000000"/>
                </a:solidFill>
              </a:rPr>
              <a:t>Who is your favorite character so far and why? Who is your least favorite character?</a:t>
            </a:r>
            <a:endParaRPr sz="21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Allan Karlsson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Julius Jonsson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Bolt/Young Man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Detective Chief Inspector Aronsson 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The Boss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Bucket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Caracas</a:t>
            </a:r>
            <a:endParaRPr sz="180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</a:endParaRPr>
          </a:p>
        </p:txBody>
      </p:sp>
      <p:sp>
        <p:nvSpPr>
          <p:cNvPr id="427" name="Google Shape;427;p42"/>
          <p:cNvSpPr txBox="1"/>
          <p:nvPr/>
        </p:nvSpPr>
        <p:spPr>
          <a:xfrm>
            <a:off x="4783775" y="1950400"/>
            <a:ext cx="3509100" cy="26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General Franco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Benny 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Beauty / Gunilla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Professor Lundborg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Superintendent Krook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Lato"/>
                <a:ea typeface="Lato"/>
                <a:cs typeface="Lato"/>
                <a:sym typeface="Lato"/>
              </a:rPr>
              <a:t>Estebán</a:t>
            </a:r>
            <a:endParaRPr sz="1800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28" name="Google Shape;428;p42"/>
          <p:cNvSpPr txBox="1"/>
          <p:nvPr/>
        </p:nvSpPr>
        <p:spPr>
          <a:xfrm>
            <a:off x="367675" y="574100"/>
            <a:ext cx="6039900" cy="51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 b="1">
                <a:latin typeface="Lato"/>
                <a:ea typeface="Lato"/>
                <a:cs typeface="Lato"/>
                <a:sym typeface="Lato"/>
              </a:rPr>
              <a:t>Additional Discussion Question</a:t>
            </a:r>
            <a:endParaRPr sz="2600"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3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country to Allan and Esteban go to?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70-71)</a:t>
            </a:r>
            <a:endParaRPr/>
          </a:p>
        </p:txBody>
      </p:sp>
      <p:sp>
        <p:nvSpPr>
          <p:cNvPr id="106" name="Google Shape;106;p16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6"/>
          <p:cNvSpPr/>
          <p:nvPr/>
        </p:nvSpPr>
        <p:spPr>
          <a:xfrm>
            <a:off x="6932550" y="768725"/>
            <a:ext cx="15375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7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country to Allan and Esteban go to?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70-71)</a:t>
            </a:r>
            <a:endParaRPr/>
          </a:p>
        </p:txBody>
      </p:sp>
      <p:sp>
        <p:nvSpPr>
          <p:cNvPr id="114" name="Google Shape;114;p17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15" name="Google Shape;115;p17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/>
          <p:nvPr/>
        </p:nvSpPr>
        <p:spPr>
          <a:xfrm>
            <a:off x="6932550" y="768725"/>
            <a:ext cx="15375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7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car does Benny drive?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54)</a:t>
            </a:r>
            <a:endParaRPr/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24" name="Google Shape;124;p18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4947825" y="1775075"/>
            <a:ext cx="23622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kind of car does Benny drive?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54)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3" name="Google Shape;133;p19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9"/>
          <p:cNvSpPr/>
          <p:nvPr/>
        </p:nvSpPr>
        <p:spPr>
          <a:xfrm>
            <a:off x="4947825" y="1775075"/>
            <a:ext cx="23622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Allan’s coworker at the cannon foundry?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68)</a:t>
            </a:r>
            <a:endParaRPr/>
          </a:p>
        </p:txBody>
      </p:sp>
      <p:sp>
        <p:nvSpPr>
          <p:cNvPr id="142" name="Google Shape;142;p20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0"/>
          <p:cNvSpPr/>
          <p:nvPr/>
        </p:nvSpPr>
        <p:spPr>
          <a:xfrm>
            <a:off x="4947825" y="2795375"/>
            <a:ext cx="20964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0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46" name="Google Shape;146;p20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6 ACROSS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was Allan’s coworker at the cannon foundry?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(p. 68)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1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53" name="Google Shape;153;p21"/>
          <p:cNvPicPr preferRelativeResize="0"/>
          <p:nvPr/>
        </p:nvPicPr>
        <p:blipFill rotWithShape="1">
          <a:blip r:embed="rId3">
            <a:alphaModFix/>
          </a:blip>
          <a:srcRect l="33779" t="9666" r="33511" b="16543"/>
          <a:stretch/>
        </p:blipFill>
        <p:spPr>
          <a:xfrm>
            <a:off x="4778875" y="194900"/>
            <a:ext cx="4165099" cy="4753701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1"/>
          <p:cNvSpPr/>
          <p:nvPr/>
        </p:nvSpPr>
        <p:spPr>
          <a:xfrm>
            <a:off x="4947825" y="2795375"/>
            <a:ext cx="2096400" cy="363300"/>
          </a:xfrm>
          <a:prstGeom prst="rect">
            <a:avLst/>
          </a:prstGeom>
          <a:noFill/>
          <a:ln w="76200" cap="flat" cmpd="sng">
            <a:solidFill>
              <a:srgbClr val="FF9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1"/>
          <p:cNvSpPr txBox="1"/>
          <p:nvPr/>
        </p:nvSpPr>
        <p:spPr>
          <a:xfrm>
            <a:off x="6981450" y="768725"/>
            <a:ext cx="14397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S     P	  A      I 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6" name="Google Shape;156;p21"/>
          <p:cNvSpPr txBox="1"/>
          <p:nvPr/>
        </p:nvSpPr>
        <p:spPr>
          <a:xfrm>
            <a:off x="4947825" y="177507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M    E	    R      C     E    D     E     S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7" name="Google Shape;157;p21"/>
          <p:cNvSpPr txBox="1"/>
          <p:nvPr/>
        </p:nvSpPr>
        <p:spPr>
          <a:xfrm>
            <a:off x="4947825" y="2781425"/>
            <a:ext cx="2460000" cy="5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Lato"/>
                <a:ea typeface="Lato"/>
                <a:cs typeface="Lato"/>
                <a:sym typeface="Lato"/>
              </a:rPr>
              <a:t>  E      S    T      E     B    A     N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2269</Words>
  <Application>Microsoft Office PowerPoint</Application>
  <PresentationFormat>On-screen Show (16:9)</PresentationFormat>
  <Paragraphs>423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Raleway</vt:lpstr>
      <vt:lpstr>Arial</vt:lpstr>
      <vt:lpstr>Lato</vt:lpstr>
      <vt:lpstr>Streamline</vt:lpstr>
      <vt:lpstr>Aphasia Book Club Chapters 6-7</vt:lpstr>
      <vt:lpstr>Breakout Groups  (5-10 minutes) </vt:lpstr>
      <vt:lpstr>Does anyone have any remaining questions or comments about chapters 1 -5?  </vt:lpstr>
      <vt:lpstr>2 ACROSS  What country to Allan and Esteban go to? (p. 70-71)</vt:lpstr>
      <vt:lpstr>2 ACROSS  What country to Allan and Esteban go to? (p. 70-71)</vt:lpstr>
      <vt:lpstr>4 ACROSS  What kind of car does Benny drive? (p. 54)</vt:lpstr>
      <vt:lpstr>4 ACROSS  What kind of car does Benny drive? (p. 54) </vt:lpstr>
      <vt:lpstr>6 ACROSS  Who was Allan’s coworker at the cannon foundry? (p. 68)</vt:lpstr>
      <vt:lpstr>6 ACROSS  Who was Allan’s coworker at the cannon foundry? (p. 68) </vt:lpstr>
      <vt:lpstr>7 ACROSS  What do Allan and General Franco eat together? (p. 75) </vt:lpstr>
      <vt:lpstr>7 ACROSS  What do Allan and General Franco eat together? (p. 75)</vt:lpstr>
      <vt:lpstr>9 ACROSS  What does Benny call the woman who lets them stay up all night? (p. 63-64)</vt:lpstr>
      <vt:lpstr>9 ACROSS  What does Benny call the woman who lets them stay up all night? (p. 63-64)</vt:lpstr>
      <vt:lpstr>10 ACROSS  Who arrests Allan after he blows up his house? Superintendent _____. (p. 66)</vt:lpstr>
      <vt:lpstr>10 ACROSS  Who arrests Allan after he blows up his house? Superintendent _____. (p. 66)</vt:lpstr>
      <vt:lpstr>1 DOWN  What does Julius steal from the gas station? (p. 59)</vt:lpstr>
      <vt:lpstr>1 DOWN  What does Julius steal from the gas station? (p. 59)</vt:lpstr>
      <vt:lpstr>2 DOWN  What clothing does Allan take from the body of the man from Never Again? (p. 47)</vt:lpstr>
      <vt:lpstr>2 DOWN  What clothing does Allan take from the body of the man from Never Again? (p. 47)</vt:lpstr>
      <vt:lpstr>3 DOWN  Julius and Allan put the young man’s body in a shipping container. Where is the container headed? (p. 52)</vt:lpstr>
      <vt:lpstr>3 DOWN  Julius and Allan put the young man’s body in a shipping container. Where is the container headed? (p. 52) </vt:lpstr>
      <vt:lpstr>5 DOWN  How much money is actually in the suitcase? _____ million crowns. (p. 46)</vt:lpstr>
      <vt:lpstr>5 DOWN  How much money is actually in the suitcase? _____ million crowns. (p. 46)</vt:lpstr>
      <vt:lpstr>8 DOWN  Who does the boss send to find Bolt, the young man from Never Again who went missing? (p. 51)</vt:lpstr>
      <vt:lpstr>8 DOWN  Who does the boss send to find Bolt, the young man from Never Again who went missing? (p. 51)</vt:lpstr>
      <vt:lpstr>Worksheet Question 1</vt:lpstr>
      <vt:lpstr>Worksheet Question 2</vt:lpstr>
      <vt:lpstr>Worksheet Question 3</vt:lpstr>
      <vt:lpstr>Worksheet Question 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Aphasia Book Club Chapters 6-7</dc:title>
  <dc:creator>Kayla Stalph</dc:creator>
  <cp:lastModifiedBy>Kayla Stalph</cp:lastModifiedBy>
  <cp:revision>1</cp:revision>
  <dcterms:modified xsi:type="dcterms:W3CDTF">2022-01-26T22:18:54Z</dcterms:modified>
</cp:coreProperties>
</file>