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embeddedFontLst>
    <p:embeddedFont>
      <p:font typeface="Economica" panose="020B0604020202020204" charset="0"/>
      <p:regular r:id="rId31"/>
      <p:bold r:id="rId32"/>
      <p:italic r:id="rId33"/>
      <p:boldItalic r:id="rId34"/>
    </p:embeddedFont>
    <p:embeddedFont>
      <p:font typeface="Open Sans" panose="020B0606030504020204"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a432de2954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a432de295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a432de2954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a432de2954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a432de2954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a432de2954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a432de2954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a432de2954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a432de2954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a432de2954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a432de2954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a432de2954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a432de2954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a432de2954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a432de2954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a432de2954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a432de2954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a432de2954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a432de2954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a432de2954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a432de2954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a432de2954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a432de2954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a432de2954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a432de2954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a432de2954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a432de2954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a432de2954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a432de2954_0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a432de295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a432de2954_0_1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a432de2954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a432de2954_0_2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a432de2954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a432de2954_0_2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a432de2954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a432de2954_0_2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a432de2954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a432de2954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a432de2954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a432de2954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a432de295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432de2954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432de295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432de2954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432de2954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432de2954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432de2954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a432de2954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a432de2954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a432de2954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a432de2954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a432de2954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a432de2954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rgbClr val="CFE2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P-k7DUQPHfQ"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2879250" y="1458225"/>
            <a:ext cx="3368400" cy="1537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Aphasia Book Club: </a:t>
            </a:r>
            <a:endParaRPr/>
          </a:p>
          <a:p>
            <a:pPr marL="0" lvl="0" indent="0" algn="l" rtl="0">
              <a:spcBef>
                <a:spcPts val="0"/>
              </a:spcBef>
              <a:spcAft>
                <a:spcPts val="0"/>
              </a:spcAft>
              <a:buNone/>
            </a:pPr>
            <a:r>
              <a:rPr lang="en"/>
              <a:t>Chapters 13 &amp; 14</a:t>
            </a:r>
            <a:endParaRPr/>
          </a:p>
        </p:txBody>
      </p:sp>
      <p:sp>
        <p:nvSpPr>
          <p:cNvPr id="63" name="Google Shape;63;p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100 Year Old Man Who Climbed Out The Window and Disappeared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3 Across</a:t>
            </a:r>
            <a:endParaRPr/>
          </a:p>
        </p:txBody>
      </p:sp>
      <p:sp>
        <p:nvSpPr>
          <p:cNvPr id="113" name="Google Shape;113;p22"/>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Pastor Ferguson began his missionary work after the Lord spoke to him in a </a:t>
            </a:r>
            <a:r>
              <a:rPr lang="en" b="1"/>
              <a:t>dream</a:t>
            </a:r>
            <a:r>
              <a:rPr lang="en"/>
              <a:t>. (page 154)</a:t>
            </a:r>
            <a:endParaRPr/>
          </a:p>
        </p:txBody>
      </p:sp>
      <p:pic>
        <p:nvPicPr>
          <p:cNvPr id="114" name="Google Shape;114;p22"/>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15" name="Google Shape;115;p22"/>
          <p:cNvSpPr txBox="1"/>
          <p:nvPr/>
        </p:nvSpPr>
        <p:spPr>
          <a:xfrm>
            <a:off x="4975775" y="1495525"/>
            <a:ext cx="16773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5 Across</a:t>
            </a:r>
            <a:endParaRPr/>
          </a:p>
        </p:txBody>
      </p:sp>
      <p:sp>
        <p:nvSpPr>
          <p:cNvPr id="121" name="Google Shape;121;p23"/>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type of car the Prime Minister’s Assistant drove when picking up Allan at the airport. (page 176)</a:t>
            </a:r>
            <a:endParaRPr/>
          </a:p>
        </p:txBody>
      </p:sp>
      <p:pic>
        <p:nvPicPr>
          <p:cNvPr id="122" name="Google Shape;122;p23"/>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23" name="Google Shape;123;p23"/>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24" name="Google Shape;124;p23"/>
          <p:cNvSpPr txBox="1"/>
          <p:nvPr/>
        </p:nvSpPr>
        <p:spPr>
          <a:xfrm>
            <a:off x="7114225" y="1495525"/>
            <a:ext cx="16773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5 Across</a:t>
            </a:r>
            <a:endParaRPr/>
          </a:p>
        </p:txBody>
      </p:sp>
      <p:sp>
        <p:nvSpPr>
          <p:cNvPr id="130" name="Google Shape;130;p24"/>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type of car the Prime Minister’s Assistant drove when picking up Allan at the airport. (page 176)</a:t>
            </a:r>
            <a:endParaRPr/>
          </a:p>
          <a:p>
            <a:pPr marL="0" lvl="0" indent="0" algn="ctr" rtl="0">
              <a:spcBef>
                <a:spcPts val="0"/>
              </a:spcBef>
              <a:spcAft>
                <a:spcPts val="0"/>
              </a:spcAft>
              <a:buClr>
                <a:schemeClr val="dk1"/>
              </a:buClr>
              <a:buSzPts val="1100"/>
              <a:buFont typeface="Arial"/>
              <a:buNone/>
            </a:pPr>
            <a:r>
              <a:rPr lang="en" b="1"/>
              <a:t>Volvo</a:t>
            </a:r>
            <a:endParaRPr b="1"/>
          </a:p>
        </p:txBody>
      </p:sp>
      <p:pic>
        <p:nvPicPr>
          <p:cNvPr id="131" name="Google Shape;131;p24"/>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32" name="Google Shape;132;p24"/>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33" name="Google Shape;133;p24"/>
          <p:cNvSpPr txBox="1"/>
          <p:nvPr/>
        </p:nvSpPr>
        <p:spPr>
          <a:xfrm>
            <a:off x="7114225" y="1495525"/>
            <a:ext cx="16773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6 Across</a:t>
            </a:r>
            <a:endParaRPr/>
          </a:p>
        </p:txBody>
      </p:sp>
      <p:sp>
        <p:nvSpPr>
          <p:cNvPr id="139" name="Google Shape;139;p25"/>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sudden appearance of the revolver was a ____ from above.” (page 185).</a:t>
            </a:r>
            <a:endParaRPr/>
          </a:p>
        </p:txBody>
      </p:sp>
      <p:pic>
        <p:nvPicPr>
          <p:cNvPr id="140" name="Google Shape;140;p25"/>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41" name="Google Shape;141;p25"/>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42" name="Google Shape;142;p25"/>
          <p:cNvSpPr txBox="1"/>
          <p:nvPr/>
        </p:nvSpPr>
        <p:spPr>
          <a:xfrm>
            <a:off x="6820725" y="2110500"/>
            <a:ext cx="13836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143" name="Google Shape;143;p25"/>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6 Across</a:t>
            </a:r>
            <a:endParaRPr/>
          </a:p>
        </p:txBody>
      </p:sp>
      <p:sp>
        <p:nvSpPr>
          <p:cNvPr id="149" name="Google Shape;149;p26"/>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“The sudden appearance of the revolver was a </a:t>
            </a:r>
            <a:r>
              <a:rPr lang="en" b="1"/>
              <a:t>gift</a:t>
            </a:r>
            <a:r>
              <a:rPr lang="en"/>
              <a:t> from above.” (page 185).</a:t>
            </a:r>
            <a:endParaRPr/>
          </a:p>
        </p:txBody>
      </p:sp>
      <p:pic>
        <p:nvPicPr>
          <p:cNvPr id="150" name="Google Shape;150;p26"/>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51" name="Google Shape;151;p26"/>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52" name="Google Shape;152;p26"/>
          <p:cNvSpPr txBox="1"/>
          <p:nvPr/>
        </p:nvSpPr>
        <p:spPr>
          <a:xfrm>
            <a:off x="6820725" y="2110500"/>
            <a:ext cx="13836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153" name="Google Shape;153;p26"/>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7"/>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7 Across</a:t>
            </a:r>
            <a:endParaRPr/>
          </a:p>
        </p:txBody>
      </p:sp>
      <p:sp>
        <p:nvSpPr>
          <p:cNvPr id="159" name="Google Shape;159;p27"/>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Allan arrived back in Sweden after how many years? (page 176)</a:t>
            </a:r>
            <a:endParaRPr/>
          </a:p>
        </p:txBody>
      </p:sp>
      <p:pic>
        <p:nvPicPr>
          <p:cNvPr id="160" name="Google Shape;160;p27"/>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61" name="Google Shape;161;p27"/>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62" name="Google Shape;162;p27"/>
          <p:cNvSpPr txBox="1"/>
          <p:nvPr/>
        </p:nvSpPr>
        <p:spPr>
          <a:xfrm>
            <a:off x="6233700" y="2715475"/>
            <a:ext cx="19428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163" name="Google Shape;163;p27"/>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164" name="Google Shape;164;p27"/>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7 Across</a:t>
            </a:r>
            <a:endParaRPr/>
          </a:p>
        </p:txBody>
      </p:sp>
      <p:sp>
        <p:nvSpPr>
          <p:cNvPr id="170" name="Google Shape;170;p28"/>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Allan arrived back in Sweden after how many years? (page 176)</a:t>
            </a:r>
            <a:endParaRPr/>
          </a:p>
          <a:p>
            <a:pPr marL="0" lvl="0" indent="0" algn="ctr" rtl="0">
              <a:spcBef>
                <a:spcPts val="0"/>
              </a:spcBef>
              <a:spcAft>
                <a:spcPts val="0"/>
              </a:spcAft>
              <a:buClr>
                <a:schemeClr val="dk1"/>
              </a:buClr>
              <a:buSzPts val="1100"/>
              <a:buFont typeface="Arial"/>
              <a:buNone/>
            </a:pPr>
            <a:r>
              <a:rPr lang="en" b="1"/>
              <a:t>Eleven</a:t>
            </a:r>
            <a:endParaRPr b="1"/>
          </a:p>
        </p:txBody>
      </p:sp>
      <p:pic>
        <p:nvPicPr>
          <p:cNvPr id="171" name="Google Shape;171;p28"/>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72" name="Google Shape;172;p28"/>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73" name="Google Shape;173;p28"/>
          <p:cNvSpPr txBox="1"/>
          <p:nvPr/>
        </p:nvSpPr>
        <p:spPr>
          <a:xfrm>
            <a:off x="6233700" y="2715475"/>
            <a:ext cx="19428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174" name="Google Shape;174;p28"/>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175" name="Google Shape;175;p28"/>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9 Across</a:t>
            </a:r>
            <a:endParaRPr/>
          </a:p>
        </p:txBody>
      </p:sp>
      <p:sp>
        <p:nvSpPr>
          <p:cNvPr id="181" name="Google Shape;181;p2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prosecutor believes Aronsson will be able to pick up the murderers before _____. (page 187)</a:t>
            </a:r>
            <a:endParaRPr/>
          </a:p>
        </p:txBody>
      </p:sp>
      <p:pic>
        <p:nvPicPr>
          <p:cNvPr id="182" name="Google Shape;182;p29"/>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83" name="Google Shape;183;p29"/>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84" name="Google Shape;184;p29"/>
          <p:cNvSpPr txBox="1"/>
          <p:nvPr/>
        </p:nvSpPr>
        <p:spPr>
          <a:xfrm>
            <a:off x="5590775" y="3637950"/>
            <a:ext cx="16773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185" name="Google Shape;185;p29"/>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186" name="Google Shape;186;p29"/>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187" name="Google Shape;187;p29"/>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0"/>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9 Across</a:t>
            </a:r>
            <a:endParaRPr/>
          </a:p>
        </p:txBody>
      </p:sp>
      <p:sp>
        <p:nvSpPr>
          <p:cNvPr id="193" name="Google Shape;193;p30"/>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The prosecutor believes Aronsson will be able to pick up the murderers before </a:t>
            </a:r>
            <a:r>
              <a:rPr lang="en" b="1"/>
              <a:t>lunch</a:t>
            </a:r>
            <a:r>
              <a:rPr lang="en"/>
              <a:t>. (page 187)</a:t>
            </a:r>
            <a:endParaRPr/>
          </a:p>
        </p:txBody>
      </p:sp>
      <p:pic>
        <p:nvPicPr>
          <p:cNvPr id="194" name="Google Shape;194;p30"/>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95" name="Google Shape;195;p30"/>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196" name="Google Shape;196;p30"/>
          <p:cNvSpPr txBox="1"/>
          <p:nvPr/>
        </p:nvSpPr>
        <p:spPr>
          <a:xfrm>
            <a:off x="5590775" y="3637950"/>
            <a:ext cx="16773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197" name="Google Shape;197;p30"/>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198" name="Google Shape;198;p30"/>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199" name="Google Shape;199;p30"/>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1"/>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10 Across</a:t>
            </a:r>
            <a:endParaRPr/>
          </a:p>
        </p:txBody>
      </p:sp>
      <p:sp>
        <p:nvSpPr>
          <p:cNvPr id="205" name="Google Shape;205;p31"/>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Aronsson and the prosecutor were unsure if victim number ___ was dead or alive. (page 186)</a:t>
            </a:r>
            <a:endParaRPr/>
          </a:p>
        </p:txBody>
      </p:sp>
      <p:pic>
        <p:nvPicPr>
          <p:cNvPr id="206" name="Google Shape;206;p31"/>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07" name="Google Shape;207;p31"/>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08" name="Google Shape;208;p31"/>
          <p:cNvSpPr txBox="1"/>
          <p:nvPr/>
        </p:nvSpPr>
        <p:spPr>
          <a:xfrm>
            <a:off x="6820750" y="3945425"/>
            <a:ext cx="10344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209" name="Google Shape;209;p31"/>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10" name="Google Shape;210;p31"/>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11" name="Google Shape;211;p31"/>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12" name="Google Shape;212;p31"/>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p>
            <a:pPr marL="457200" lvl="0" indent="-495300" algn="ctr" rtl="0">
              <a:spcBef>
                <a:spcPts val="0"/>
              </a:spcBef>
              <a:spcAft>
                <a:spcPts val="0"/>
              </a:spcAft>
              <a:buSzPts val="4200"/>
              <a:buAutoNum type="arabicPeriod"/>
            </a:pPr>
            <a:r>
              <a:rPr lang="en"/>
              <a:t>Breakout Rooms</a:t>
            </a:r>
            <a:endParaRPr/>
          </a:p>
          <a:p>
            <a:pPr marL="457200" lvl="0" indent="-495300" algn="ctr" rtl="0">
              <a:spcBef>
                <a:spcPts val="0"/>
              </a:spcBef>
              <a:spcAft>
                <a:spcPts val="0"/>
              </a:spcAft>
              <a:buSzPts val="4200"/>
              <a:buAutoNum type="arabicPeriod"/>
            </a:pPr>
            <a:r>
              <a:rPr lang="en"/>
              <a:t>Video Trailer</a:t>
            </a:r>
            <a:endParaRPr/>
          </a:p>
          <a:p>
            <a:pPr marL="457200" lvl="0" indent="-495300" algn="ctr" rtl="0">
              <a:spcBef>
                <a:spcPts val="0"/>
              </a:spcBef>
              <a:spcAft>
                <a:spcPts val="0"/>
              </a:spcAft>
              <a:buSzPts val="4200"/>
              <a:buAutoNum type="arabicPeriod"/>
            </a:pPr>
            <a:r>
              <a:rPr lang="en"/>
              <a:t>Worksheet Review</a:t>
            </a:r>
            <a:endParaRPr/>
          </a:p>
          <a:p>
            <a:pPr marL="457200" lvl="0" indent="-495300" algn="ctr" rtl="0">
              <a:spcBef>
                <a:spcPts val="0"/>
              </a:spcBef>
              <a:spcAft>
                <a:spcPts val="0"/>
              </a:spcAft>
              <a:buSzPts val="4200"/>
              <a:buAutoNum type="arabicPeriod"/>
            </a:pPr>
            <a:r>
              <a:rPr lang="en"/>
              <a:t>Crossword Review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2"/>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10 Across</a:t>
            </a:r>
            <a:endParaRPr/>
          </a:p>
        </p:txBody>
      </p:sp>
      <p:sp>
        <p:nvSpPr>
          <p:cNvPr id="218" name="Google Shape;218;p32"/>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Aronsson and the prosecutor were unsure if victim number </a:t>
            </a:r>
            <a:r>
              <a:rPr lang="en" b="1"/>
              <a:t>two</a:t>
            </a:r>
            <a:r>
              <a:rPr lang="en"/>
              <a:t> was dead or alive. (page 186)</a:t>
            </a:r>
            <a:endParaRPr/>
          </a:p>
        </p:txBody>
      </p:sp>
      <p:pic>
        <p:nvPicPr>
          <p:cNvPr id="219" name="Google Shape;219;p32"/>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20" name="Google Shape;220;p32"/>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21" name="Google Shape;221;p32"/>
          <p:cNvSpPr txBox="1"/>
          <p:nvPr/>
        </p:nvSpPr>
        <p:spPr>
          <a:xfrm>
            <a:off x="6820750" y="3945425"/>
            <a:ext cx="10344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222" name="Google Shape;222;p32"/>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23" name="Google Shape;223;p32"/>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24" name="Google Shape;224;p32"/>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25" name="Google Shape;225;p32"/>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3"/>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1 Down</a:t>
            </a:r>
            <a:endParaRPr/>
          </a:p>
        </p:txBody>
      </p:sp>
      <p:sp>
        <p:nvSpPr>
          <p:cNvPr id="231" name="Google Shape;231;p33"/>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Prime Minister Erlander wanted Allan to help build this type of bomb for Sweden. (page 181)</a:t>
            </a:r>
            <a:endParaRPr/>
          </a:p>
        </p:txBody>
      </p:sp>
      <p:pic>
        <p:nvPicPr>
          <p:cNvPr id="232" name="Google Shape;232;p33"/>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33" name="Google Shape;233;p33"/>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34" name="Google Shape;234;p33"/>
          <p:cNvSpPr txBox="1"/>
          <p:nvPr/>
        </p:nvSpPr>
        <p:spPr>
          <a:xfrm rot="5400000">
            <a:off x="7918575" y="1348450"/>
            <a:ext cx="13005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235" name="Google Shape;235;p33"/>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36" name="Google Shape;236;p33"/>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37" name="Google Shape;237;p33"/>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38" name="Google Shape;238;p33"/>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239" name="Google Shape;239;p33"/>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4"/>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1 Down</a:t>
            </a:r>
            <a:endParaRPr/>
          </a:p>
        </p:txBody>
      </p:sp>
      <p:sp>
        <p:nvSpPr>
          <p:cNvPr id="245" name="Google Shape;245;p34"/>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Prime Minister Erlander wanted Allan to help build this type of bomb for Sweden. (page 181)</a:t>
            </a:r>
            <a:endParaRPr/>
          </a:p>
          <a:p>
            <a:pPr marL="0" lvl="0" indent="0" algn="ctr" rtl="0">
              <a:spcBef>
                <a:spcPts val="0"/>
              </a:spcBef>
              <a:spcAft>
                <a:spcPts val="0"/>
              </a:spcAft>
              <a:buClr>
                <a:schemeClr val="dk1"/>
              </a:buClr>
              <a:buSzPts val="1100"/>
              <a:buFont typeface="Arial"/>
              <a:buNone/>
            </a:pPr>
            <a:r>
              <a:rPr lang="en" b="1"/>
              <a:t>Atom</a:t>
            </a:r>
            <a:endParaRPr b="1"/>
          </a:p>
        </p:txBody>
      </p:sp>
      <p:pic>
        <p:nvPicPr>
          <p:cNvPr id="246" name="Google Shape;246;p34"/>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47" name="Google Shape;247;p34"/>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48" name="Google Shape;248;p34"/>
          <p:cNvSpPr txBox="1"/>
          <p:nvPr/>
        </p:nvSpPr>
        <p:spPr>
          <a:xfrm rot="-3145">
            <a:off x="8393725" y="873284"/>
            <a:ext cx="327900" cy="12369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
        <p:nvSpPr>
          <p:cNvPr id="249" name="Google Shape;249;p34"/>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50" name="Google Shape;250;p34"/>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51" name="Google Shape;251;p34"/>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52" name="Google Shape;252;p34"/>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253" name="Google Shape;253;p34"/>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5"/>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2 Down</a:t>
            </a:r>
            <a:endParaRPr/>
          </a:p>
        </p:txBody>
      </p:sp>
      <p:sp>
        <p:nvSpPr>
          <p:cNvPr id="259" name="Google Shape;259;p35"/>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To show dominance, the Prime Minister would put his cigarette out in Allan’s </a:t>
            </a:r>
            <a:r>
              <a:rPr lang="en" b="1"/>
              <a:t>coffee</a:t>
            </a:r>
            <a:r>
              <a:rPr lang="en"/>
              <a:t>. (page 165)</a:t>
            </a:r>
            <a:endParaRPr/>
          </a:p>
        </p:txBody>
      </p:sp>
      <p:pic>
        <p:nvPicPr>
          <p:cNvPr id="260" name="Google Shape;260;p35"/>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61" name="Google Shape;261;p35"/>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62" name="Google Shape;262;p35"/>
          <p:cNvSpPr txBox="1"/>
          <p:nvPr/>
        </p:nvSpPr>
        <p:spPr>
          <a:xfrm rot="5400000">
            <a:off x="6688000" y="1962775"/>
            <a:ext cx="19167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263" name="Google Shape;263;p35"/>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64" name="Google Shape;264;p35"/>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65" name="Google Shape;265;p35"/>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66" name="Google Shape;266;p35"/>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267" name="Google Shape;267;p35"/>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268" name="Google Shape;268;p35"/>
          <p:cNvSpPr txBox="1"/>
          <p:nvPr/>
        </p:nvSpPr>
        <p:spPr>
          <a:xfrm rot="-3145">
            <a:off x="8393725" y="873284"/>
            <a:ext cx="327900" cy="123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6"/>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2 Down</a:t>
            </a:r>
            <a:endParaRPr/>
          </a:p>
        </p:txBody>
      </p:sp>
      <p:sp>
        <p:nvSpPr>
          <p:cNvPr id="274" name="Google Shape;274;p36"/>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To show dominance, the Prime Minister would put his cigarette out in Allan’s ______. (page 165)</a:t>
            </a:r>
            <a:endParaRPr/>
          </a:p>
        </p:txBody>
      </p:sp>
      <p:pic>
        <p:nvPicPr>
          <p:cNvPr id="275" name="Google Shape;275;p36"/>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76" name="Google Shape;276;p36"/>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77" name="Google Shape;277;p36"/>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78" name="Google Shape;278;p36"/>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79" name="Google Shape;279;p36"/>
          <p:cNvSpPr txBox="1"/>
          <p:nvPr/>
        </p:nvSpPr>
        <p:spPr>
          <a:xfrm>
            <a:off x="6261525" y="2720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80" name="Google Shape;280;p36"/>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281" name="Google Shape;281;p36"/>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282" name="Google Shape;282;p36"/>
          <p:cNvSpPr txBox="1"/>
          <p:nvPr/>
        </p:nvSpPr>
        <p:spPr>
          <a:xfrm rot="-3145">
            <a:off x="7443300" y="1120076"/>
            <a:ext cx="327900" cy="20109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c</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f</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e</a:t>
            </a:r>
            <a:endParaRPr>
              <a:latin typeface="Open Sans"/>
              <a:ea typeface="Open Sans"/>
              <a:cs typeface="Open Sans"/>
              <a:sym typeface="Open Sans"/>
            </a:endParaRPr>
          </a:p>
        </p:txBody>
      </p:sp>
      <p:sp>
        <p:nvSpPr>
          <p:cNvPr id="283" name="Google Shape;283;p36"/>
          <p:cNvSpPr txBox="1"/>
          <p:nvPr/>
        </p:nvSpPr>
        <p:spPr>
          <a:xfrm rot="-3145">
            <a:off x="8393725" y="873284"/>
            <a:ext cx="327900" cy="123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7"/>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4 Down</a:t>
            </a:r>
            <a:endParaRPr/>
          </a:p>
        </p:txBody>
      </p:sp>
      <p:sp>
        <p:nvSpPr>
          <p:cNvPr id="289" name="Google Shape;289;p37"/>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Allan and the Pastor refer to the Vice Prime Minister as the ______ Boss. (page 163)</a:t>
            </a:r>
            <a:endParaRPr/>
          </a:p>
        </p:txBody>
      </p:sp>
      <p:pic>
        <p:nvPicPr>
          <p:cNvPr id="290" name="Google Shape;290;p37"/>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291" name="Google Shape;291;p37"/>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292" name="Google Shape;292;p37"/>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293" name="Google Shape;293;p37"/>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294" name="Google Shape;294;p37"/>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295" name="Google Shape;295;p37"/>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296" name="Google Shape;296;p37"/>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297" name="Google Shape;297;p37"/>
          <p:cNvSpPr txBox="1"/>
          <p:nvPr/>
        </p:nvSpPr>
        <p:spPr>
          <a:xfrm rot="-3145">
            <a:off x="6265475" y="1495665"/>
            <a:ext cx="327900" cy="18468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298" name="Google Shape;298;p37"/>
          <p:cNvSpPr txBox="1"/>
          <p:nvPr/>
        </p:nvSpPr>
        <p:spPr>
          <a:xfrm rot="-3145">
            <a:off x="8393725" y="873284"/>
            <a:ext cx="327900" cy="123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
        <p:nvSpPr>
          <p:cNvPr id="299" name="Google Shape;299;p37"/>
          <p:cNvSpPr txBox="1"/>
          <p:nvPr/>
        </p:nvSpPr>
        <p:spPr>
          <a:xfrm rot="-3145">
            <a:off x="7443300" y="1120076"/>
            <a:ext cx="327900" cy="201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c</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f</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e</a:t>
            </a:r>
            <a:endParaRPr>
              <a:latin typeface="Open Sans"/>
              <a:ea typeface="Open Sans"/>
              <a:cs typeface="Open Sans"/>
              <a:sym typeface="Open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8"/>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4 Down</a:t>
            </a:r>
            <a:endParaRPr/>
          </a:p>
        </p:txBody>
      </p:sp>
      <p:sp>
        <p:nvSpPr>
          <p:cNvPr id="305" name="Google Shape;305;p38"/>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Allan and the Pastor refer to the Vice Prime Minister as the </a:t>
            </a:r>
            <a:r>
              <a:rPr lang="en" b="1"/>
              <a:t>Murder</a:t>
            </a:r>
            <a:r>
              <a:rPr lang="en"/>
              <a:t> Boss. (page 163)</a:t>
            </a:r>
            <a:endParaRPr/>
          </a:p>
        </p:txBody>
      </p:sp>
      <p:pic>
        <p:nvPicPr>
          <p:cNvPr id="306" name="Google Shape;306;p38"/>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307" name="Google Shape;307;p38"/>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308" name="Google Shape;308;p38"/>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309" name="Google Shape;309;p38"/>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310" name="Google Shape;310;p38"/>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311" name="Google Shape;311;p38"/>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312" name="Google Shape;312;p38"/>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313" name="Google Shape;313;p38"/>
          <p:cNvSpPr txBox="1"/>
          <p:nvPr/>
        </p:nvSpPr>
        <p:spPr>
          <a:xfrm rot="-3145">
            <a:off x="6265475" y="1495665"/>
            <a:ext cx="327900" cy="18468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u</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r</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d</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r</a:t>
            </a:r>
            <a:endParaRPr>
              <a:latin typeface="Open Sans"/>
              <a:ea typeface="Open Sans"/>
              <a:cs typeface="Open Sans"/>
              <a:sym typeface="Open Sans"/>
            </a:endParaRPr>
          </a:p>
        </p:txBody>
      </p:sp>
      <p:sp>
        <p:nvSpPr>
          <p:cNvPr id="314" name="Google Shape;314;p38"/>
          <p:cNvSpPr txBox="1"/>
          <p:nvPr/>
        </p:nvSpPr>
        <p:spPr>
          <a:xfrm rot="-3145">
            <a:off x="8393725" y="873284"/>
            <a:ext cx="327900" cy="123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
        <p:nvSpPr>
          <p:cNvPr id="315" name="Google Shape;315;p38"/>
          <p:cNvSpPr txBox="1"/>
          <p:nvPr/>
        </p:nvSpPr>
        <p:spPr>
          <a:xfrm rot="-3145">
            <a:off x="7443300" y="1120076"/>
            <a:ext cx="327900" cy="201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c</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f</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e</a:t>
            </a:r>
            <a:endParaRPr>
              <a:latin typeface="Open Sans"/>
              <a:ea typeface="Open Sans"/>
              <a:cs typeface="Open Sans"/>
              <a:sym typeface="Open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3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8 Down</a:t>
            </a:r>
            <a:endParaRPr/>
          </a:p>
        </p:txBody>
      </p:sp>
      <p:sp>
        <p:nvSpPr>
          <p:cNvPr id="321" name="Google Shape;321;p3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many people did Pastor Ferguson convert but think they are spies? (page 156)</a:t>
            </a:r>
            <a:endParaRPr/>
          </a:p>
        </p:txBody>
      </p:sp>
      <p:pic>
        <p:nvPicPr>
          <p:cNvPr id="322" name="Google Shape;322;p39"/>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323" name="Google Shape;323;p39"/>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324" name="Google Shape;324;p39"/>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325" name="Google Shape;325;p39"/>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326" name="Google Shape;326;p39"/>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327" name="Google Shape;327;p39"/>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328" name="Google Shape;328;p39"/>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329" name="Google Shape;329;p39"/>
          <p:cNvSpPr txBox="1"/>
          <p:nvPr/>
        </p:nvSpPr>
        <p:spPr>
          <a:xfrm rot="-3145">
            <a:off x="6820750" y="2725618"/>
            <a:ext cx="327900" cy="15738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
        <p:nvSpPr>
          <p:cNvPr id="330" name="Google Shape;330;p39"/>
          <p:cNvSpPr txBox="1"/>
          <p:nvPr/>
        </p:nvSpPr>
        <p:spPr>
          <a:xfrm rot="-3145">
            <a:off x="8393725" y="873284"/>
            <a:ext cx="327900" cy="123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
        <p:nvSpPr>
          <p:cNvPr id="331" name="Google Shape;331;p39"/>
          <p:cNvSpPr txBox="1"/>
          <p:nvPr/>
        </p:nvSpPr>
        <p:spPr>
          <a:xfrm rot="-3145">
            <a:off x="7443300" y="1120076"/>
            <a:ext cx="327900" cy="201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c</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f</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e</a:t>
            </a:r>
            <a:endParaRPr>
              <a:latin typeface="Open Sans"/>
              <a:ea typeface="Open Sans"/>
              <a:cs typeface="Open Sans"/>
              <a:sym typeface="Open Sans"/>
            </a:endParaRPr>
          </a:p>
        </p:txBody>
      </p:sp>
      <p:sp>
        <p:nvSpPr>
          <p:cNvPr id="332" name="Google Shape;332;p39"/>
          <p:cNvSpPr txBox="1"/>
          <p:nvPr/>
        </p:nvSpPr>
        <p:spPr>
          <a:xfrm rot="-3145">
            <a:off x="6265475" y="1495665"/>
            <a:ext cx="327900" cy="184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u</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r</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d</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r</a:t>
            </a:r>
            <a:endParaRPr>
              <a:latin typeface="Open Sans"/>
              <a:ea typeface="Open Sans"/>
              <a:cs typeface="Open Sans"/>
              <a:sym typeface="Open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40"/>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8 Down</a:t>
            </a:r>
            <a:endParaRPr/>
          </a:p>
        </p:txBody>
      </p:sp>
      <p:sp>
        <p:nvSpPr>
          <p:cNvPr id="338" name="Google Shape;338;p40"/>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many people did Pastor Ferguson convert but think they are spies? (page 156)</a:t>
            </a:r>
            <a:endParaRPr/>
          </a:p>
          <a:p>
            <a:pPr marL="0" lvl="0" indent="0" algn="ctr" rtl="0">
              <a:spcBef>
                <a:spcPts val="0"/>
              </a:spcBef>
              <a:spcAft>
                <a:spcPts val="0"/>
              </a:spcAft>
              <a:buClr>
                <a:schemeClr val="dk1"/>
              </a:buClr>
              <a:buSzPts val="1100"/>
              <a:buFont typeface="Arial"/>
              <a:buNone/>
            </a:pPr>
            <a:r>
              <a:rPr lang="en" b="1"/>
              <a:t>Eight</a:t>
            </a:r>
            <a:endParaRPr b="1"/>
          </a:p>
        </p:txBody>
      </p:sp>
      <p:pic>
        <p:nvPicPr>
          <p:cNvPr id="339" name="Google Shape;339;p40"/>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340" name="Google Shape;340;p40"/>
          <p:cNvSpPr txBox="1"/>
          <p:nvPr/>
        </p:nvSpPr>
        <p:spPr>
          <a:xfrm>
            <a:off x="497577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d     r     e     a    m</a:t>
            </a:r>
            <a:endParaRPr>
              <a:latin typeface="Open Sans"/>
              <a:ea typeface="Open Sans"/>
              <a:cs typeface="Open Sans"/>
              <a:sym typeface="Open Sans"/>
            </a:endParaRPr>
          </a:p>
        </p:txBody>
      </p:sp>
      <p:sp>
        <p:nvSpPr>
          <p:cNvPr id="341" name="Google Shape;341;p40"/>
          <p:cNvSpPr txBox="1"/>
          <p:nvPr/>
        </p:nvSpPr>
        <p:spPr>
          <a:xfrm>
            <a:off x="7114225" y="1495525"/>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v      o    l      v     o</a:t>
            </a:r>
            <a:endParaRPr>
              <a:latin typeface="Open Sans"/>
              <a:ea typeface="Open Sans"/>
              <a:cs typeface="Open Sans"/>
              <a:sym typeface="Open Sans"/>
            </a:endParaRPr>
          </a:p>
        </p:txBody>
      </p:sp>
      <p:sp>
        <p:nvSpPr>
          <p:cNvPr id="342" name="Google Shape;342;p40"/>
          <p:cNvSpPr txBox="1"/>
          <p:nvPr/>
        </p:nvSpPr>
        <p:spPr>
          <a:xfrm>
            <a:off x="6820725" y="2110500"/>
            <a:ext cx="13836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g     i      f     t</a:t>
            </a:r>
            <a:endParaRPr>
              <a:latin typeface="Open Sans"/>
              <a:ea typeface="Open Sans"/>
              <a:cs typeface="Open Sans"/>
              <a:sym typeface="Open Sans"/>
            </a:endParaRPr>
          </a:p>
        </p:txBody>
      </p:sp>
      <p:sp>
        <p:nvSpPr>
          <p:cNvPr id="343" name="Google Shape;343;p40"/>
          <p:cNvSpPr txBox="1"/>
          <p:nvPr/>
        </p:nvSpPr>
        <p:spPr>
          <a:xfrm>
            <a:off x="6233700" y="2715475"/>
            <a:ext cx="19428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e     l     e     v     e     n</a:t>
            </a:r>
            <a:endParaRPr>
              <a:latin typeface="Open Sans"/>
              <a:ea typeface="Open Sans"/>
              <a:cs typeface="Open Sans"/>
              <a:sym typeface="Open Sans"/>
            </a:endParaRPr>
          </a:p>
        </p:txBody>
      </p:sp>
      <p:sp>
        <p:nvSpPr>
          <p:cNvPr id="344" name="Google Shape;344;p40"/>
          <p:cNvSpPr txBox="1"/>
          <p:nvPr/>
        </p:nvSpPr>
        <p:spPr>
          <a:xfrm>
            <a:off x="5590775" y="3637950"/>
            <a:ext cx="16773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l      u     n    c     h</a:t>
            </a:r>
            <a:endParaRPr>
              <a:latin typeface="Open Sans"/>
              <a:ea typeface="Open Sans"/>
              <a:cs typeface="Open Sans"/>
              <a:sym typeface="Open Sans"/>
            </a:endParaRPr>
          </a:p>
        </p:txBody>
      </p:sp>
      <p:sp>
        <p:nvSpPr>
          <p:cNvPr id="345" name="Google Shape;345;p40"/>
          <p:cNvSpPr txBox="1"/>
          <p:nvPr/>
        </p:nvSpPr>
        <p:spPr>
          <a:xfrm>
            <a:off x="6820750" y="3945425"/>
            <a:ext cx="1034400" cy="3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t      w    o</a:t>
            </a:r>
            <a:endParaRPr>
              <a:latin typeface="Open Sans"/>
              <a:ea typeface="Open Sans"/>
              <a:cs typeface="Open Sans"/>
              <a:sym typeface="Open Sans"/>
            </a:endParaRPr>
          </a:p>
        </p:txBody>
      </p:sp>
      <p:sp>
        <p:nvSpPr>
          <p:cNvPr id="346" name="Google Shape;346;p40"/>
          <p:cNvSpPr txBox="1"/>
          <p:nvPr/>
        </p:nvSpPr>
        <p:spPr>
          <a:xfrm rot="-3145">
            <a:off x="6820750" y="2725618"/>
            <a:ext cx="327900" cy="15738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i</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g</a:t>
            </a:r>
            <a:endParaRPr>
              <a:latin typeface="Open Sans"/>
              <a:ea typeface="Open Sans"/>
              <a:cs typeface="Open Sans"/>
              <a:sym typeface="Open Sans"/>
            </a:endParaRPr>
          </a:p>
        </p:txBody>
      </p:sp>
      <p:sp>
        <p:nvSpPr>
          <p:cNvPr id="347" name="Google Shape;347;p40"/>
          <p:cNvSpPr txBox="1"/>
          <p:nvPr/>
        </p:nvSpPr>
        <p:spPr>
          <a:xfrm rot="-3145">
            <a:off x="8393725" y="873284"/>
            <a:ext cx="327900" cy="123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a</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t</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m</a:t>
            </a:r>
            <a:endParaRPr>
              <a:latin typeface="Open Sans"/>
              <a:ea typeface="Open Sans"/>
              <a:cs typeface="Open Sans"/>
              <a:sym typeface="Open Sans"/>
            </a:endParaRPr>
          </a:p>
        </p:txBody>
      </p:sp>
      <p:sp>
        <p:nvSpPr>
          <p:cNvPr id="348" name="Google Shape;348;p40"/>
          <p:cNvSpPr txBox="1"/>
          <p:nvPr/>
        </p:nvSpPr>
        <p:spPr>
          <a:xfrm rot="-3145">
            <a:off x="7443300" y="1120076"/>
            <a:ext cx="327900" cy="201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Open Sans"/>
                <a:ea typeface="Open Sans"/>
                <a:cs typeface="Open Sans"/>
                <a:sym typeface="Open Sans"/>
              </a:rPr>
              <a:t>c</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f</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e</a:t>
            </a:r>
            <a:endParaRPr>
              <a:latin typeface="Open Sans"/>
              <a:ea typeface="Open Sans"/>
              <a:cs typeface="Open Sans"/>
              <a:sym typeface="Open Sans"/>
            </a:endParaRPr>
          </a:p>
        </p:txBody>
      </p:sp>
      <p:sp>
        <p:nvSpPr>
          <p:cNvPr id="349" name="Google Shape;349;p40"/>
          <p:cNvSpPr txBox="1"/>
          <p:nvPr/>
        </p:nvSpPr>
        <p:spPr>
          <a:xfrm rot="-3145">
            <a:off x="6265475" y="1495665"/>
            <a:ext cx="327900" cy="184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u</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r</a:t>
            </a: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d</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a:latin typeface="Open Sans"/>
                <a:ea typeface="Open Sans"/>
                <a:cs typeface="Open Sans"/>
                <a:sym typeface="Open Sans"/>
              </a:rPr>
              <a:t>r</a:t>
            </a:r>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Breakout Rooms</a:t>
            </a:r>
            <a:endParaRPr/>
          </a:p>
        </p:txBody>
      </p:sp>
      <p:sp>
        <p:nvSpPr>
          <p:cNvPr id="74" name="Google Shape;74;p1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Highs and lows</a:t>
            </a:r>
            <a:endParaRPr/>
          </a:p>
          <a:p>
            <a:pPr marL="0" lvl="0" indent="0" algn="l" rtl="0">
              <a:spcBef>
                <a:spcPts val="1600"/>
              </a:spcBef>
              <a:spcAft>
                <a:spcPts val="0"/>
              </a:spcAft>
              <a:buNone/>
            </a:pPr>
            <a:r>
              <a:rPr lang="en"/>
              <a:t>Any fun weekend plans?</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Google Shape;79;p16" descr="Subscribe to TRAILERS: http://bit.ly/sxaw6h&#10;Subscribe to COMING SOON: http://bit.ly/H2vZUn&#10;Subscribe to INDIE &amp; FILM FESTIVALS: http://bit.ly/1wbkfYg&#10;Like us on FACEBOOK: http://goo.gl/dHs73&#10;Follow us on TWITTER: http://bit.ly/1ghOWmt&#10;The 100-Year-Old Man Who Climbed Out the Window and Disappeared Official Trailer (2014) - Movie HD&#10;&#10;Powered by the antics of a mischievous centenarian on the run, blockbuster comedy THE 100 YEAR OLD MAN WHO CLIMBED OUT THE WINDOW AND DISAPPEARED abounds with irreverent charm.  After a long and colorful life working in munitions and getting entangled in the Spanish Civil War, the Manhattan Project, and other definitive events of the 20th century, Allan Karlsson finds himself stuck in a nursing home.  Determined to escape on his 100th birthday, he leaps out of a window and onto the nearest bus, kicking off an unexpected journey involving, among other surprises, a suitcase stuffed with cash, some wicked criminals, and an elephant named Sonya.  Like an unruly Nordic cousin of Forrest Gump, Allan’s youthful escapades and current adventures weave together into an offbeat treat for anyone who’s young at heart.  Starring beloved comedian Robert Gustafsson, this fanciful spin on world history is based on a best-selling novel and also the highest-grossing Swedish film of all time." title="The 100-Year-Old Man Who Climbed Out the Window and Disappeared Official Trailer (2014) - Movie HD">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957125"/>
            <a:ext cx="8520600" cy="2765400"/>
          </a:xfrm>
          <a:prstGeom prst="rect">
            <a:avLst/>
          </a:prstGeom>
        </p:spPr>
        <p:txBody>
          <a:bodyPr spcFirstLastPara="1" wrap="square" lIns="91425" tIns="91425" rIns="91425" bIns="91425" anchor="ctr" anchorCtr="0">
            <a:noAutofit/>
          </a:bodyPr>
          <a:lstStyle/>
          <a:p>
            <a:pPr marL="457200" lvl="0" indent="-450850" algn="l" rtl="0">
              <a:spcBef>
                <a:spcPts val="0"/>
              </a:spcBef>
              <a:spcAft>
                <a:spcPts val="0"/>
              </a:spcAft>
              <a:buClr>
                <a:srgbClr val="000000"/>
              </a:buClr>
              <a:buSzPts val="3500"/>
              <a:buFont typeface="Arial"/>
              <a:buAutoNum type="arabicPeriod"/>
            </a:pPr>
            <a:r>
              <a:rPr lang="en" sz="3500">
                <a:solidFill>
                  <a:srgbClr val="000000"/>
                </a:solidFill>
                <a:latin typeface="Arial"/>
                <a:ea typeface="Arial"/>
                <a:cs typeface="Arial"/>
                <a:sym typeface="Arial"/>
              </a:rPr>
              <a:t>Prime Minister Erlander learned to not tell people all that he knows about them (pg. 177). Why do you think this is? What are some situations where this can be helpful or not helpful?</a:t>
            </a:r>
            <a:endParaRPr sz="35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957125"/>
            <a:ext cx="8520600" cy="2765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solidFill>
                  <a:srgbClr val="000000"/>
                </a:solidFill>
                <a:latin typeface="Arial"/>
                <a:ea typeface="Arial"/>
                <a:cs typeface="Arial"/>
                <a:sym typeface="Arial"/>
              </a:rPr>
              <a:t>2. When Dr. Eklund is interviewing Allan, Allan is explaining his experience at Los Alamos very vaguely (pg. 180). Why do you think he is doing that? This resulted in him not getting the job. Do you think this job would have benefited him? Can you recall a time when you were purposely vague? What was your reason? </a:t>
            </a:r>
            <a:endParaRPr sz="35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957125"/>
            <a:ext cx="8520600" cy="2765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solidFill>
                  <a:srgbClr val="000000"/>
                </a:solidFill>
                <a:latin typeface="Arial"/>
                <a:ea typeface="Arial"/>
                <a:cs typeface="Arial"/>
                <a:sym typeface="Arial"/>
              </a:rPr>
              <a:t>3. Why was Detective Aronsson worried he was going to have a hard time convicting the murderers (pg. 183)? How many cases in Swedish legal history are there? Do you think Allan would try to escape prison if he were convicted?</a:t>
            </a:r>
            <a:endParaRPr sz="350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957125"/>
            <a:ext cx="8520600" cy="2765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solidFill>
                  <a:srgbClr val="000000"/>
                </a:solidFill>
                <a:latin typeface="Arial"/>
                <a:ea typeface="Arial"/>
                <a:cs typeface="Arial"/>
                <a:sym typeface="Arial"/>
              </a:rPr>
              <a:t>4. Aronsson and the prosecutor think it will be easy to interrogate Allan, Julius, Benny, and The Beauty because they are “amateurs” (pg. 187). Do you agree or disagree and why?</a:t>
            </a:r>
            <a:endParaRPr sz="350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3 Across</a:t>
            </a:r>
            <a:endParaRPr/>
          </a:p>
        </p:txBody>
      </p:sp>
      <p:sp>
        <p:nvSpPr>
          <p:cNvPr id="105" name="Google Shape;105;p21"/>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Pastor Ferguson began his missionary work after the Lord spoke to him in a _____. (page 154)</a:t>
            </a:r>
            <a:endParaRPr/>
          </a:p>
        </p:txBody>
      </p:sp>
      <p:pic>
        <p:nvPicPr>
          <p:cNvPr id="106" name="Google Shape;106;p21"/>
          <p:cNvPicPr preferRelativeResize="0"/>
          <p:nvPr/>
        </p:nvPicPr>
        <p:blipFill rotWithShape="1">
          <a:blip r:embed="rId3">
            <a:alphaModFix/>
          </a:blip>
          <a:srcRect l="21093" t="14080" r="31064" b="14080"/>
          <a:stretch/>
        </p:blipFill>
        <p:spPr>
          <a:xfrm>
            <a:off x="4755750" y="796100"/>
            <a:ext cx="4204502" cy="3551299"/>
          </a:xfrm>
          <a:prstGeom prst="rect">
            <a:avLst/>
          </a:prstGeom>
          <a:noFill/>
          <a:ln>
            <a:noFill/>
          </a:ln>
        </p:spPr>
      </p:pic>
      <p:sp>
        <p:nvSpPr>
          <p:cNvPr id="107" name="Google Shape;107;p21"/>
          <p:cNvSpPr txBox="1"/>
          <p:nvPr/>
        </p:nvSpPr>
        <p:spPr>
          <a:xfrm>
            <a:off x="4975775" y="1495525"/>
            <a:ext cx="1677300" cy="3354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1095</Words>
  <Application>Microsoft Office PowerPoint</Application>
  <PresentationFormat>On-screen Show (16:9)</PresentationFormat>
  <Paragraphs>240</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Economica</vt:lpstr>
      <vt:lpstr>Arial</vt:lpstr>
      <vt:lpstr>Open Sans</vt:lpstr>
      <vt:lpstr>Luxe</vt:lpstr>
      <vt:lpstr>Aphasia Book Club:  Chapters 13 &amp; 14</vt:lpstr>
      <vt:lpstr>Breakout Rooms Video Trailer Worksheet Review Crossword Review </vt:lpstr>
      <vt:lpstr>Breakout Rooms</vt:lpstr>
      <vt:lpstr>PowerPoint Presentation</vt:lpstr>
      <vt:lpstr>Prime Minister Erlander learned to not tell people all that he knows about them (pg. 177). Why do you think this is? What are some situations where this can be helpful or not helpful?</vt:lpstr>
      <vt:lpstr>2. When Dr. Eklund is interviewing Allan, Allan is explaining his experience at Los Alamos very vaguely (pg. 180). Why do you think he is doing that? This resulted in him not getting the job. Do you think this job would have benefited him? Can you recall a time when you were purposely vague? What was your reason? </vt:lpstr>
      <vt:lpstr>3. Why was Detective Aronsson worried he was going to have a hard time convicting the murderers (pg. 183)? How many cases in Swedish legal history are there? Do you think Allan would try to escape prison if he were convicted?</vt:lpstr>
      <vt:lpstr>4. Aronsson and the prosecutor think it will be easy to interrogate Allan, Julius, Benny, and The Beauty because they are “amateurs” (pg. 187). Do you agree or disagree and why?</vt:lpstr>
      <vt:lpstr>3 Across</vt:lpstr>
      <vt:lpstr>3 Across</vt:lpstr>
      <vt:lpstr>5 Across</vt:lpstr>
      <vt:lpstr>5 Across</vt:lpstr>
      <vt:lpstr>6 Across</vt:lpstr>
      <vt:lpstr>6 Across</vt:lpstr>
      <vt:lpstr>7 Across</vt:lpstr>
      <vt:lpstr>7 Across</vt:lpstr>
      <vt:lpstr>9 Across</vt:lpstr>
      <vt:lpstr>9 Across</vt:lpstr>
      <vt:lpstr>10 Across</vt:lpstr>
      <vt:lpstr>10 Across</vt:lpstr>
      <vt:lpstr>1 Down</vt:lpstr>
      <vt:lpstr>1 Down</vt:lpstr>
      <vt:lpstr>2 Down</vt:lpstr>
      <vt:lpstr>2 Down</vt:lpstr>
      <vt:lpstr>4 Down</vt:lpstr>
      <vt:lpstr>4 Down</vt:lpstr>
      <vt:lpstr>8 Down</vt:lpstr>
      <vt:lpstr>8 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Aphasia Book Club:  Chapters 13 &amp; 14</dc:title>
  <dc:creator>Kayla Stalph</dc:creator>
  <cp:lastModifiedBy>Kayla Stalph</cp:lastModifiedBy>
  <cp:revision>1</cp:revision>
  <dcterms:modified xsi:type="dcterms:W3CDTF">2022-01-26T22:28:09Z</dcterms:modified>
</cp:coreProperties>
</file>